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tags/tag6.xml" ContentType="application/vnd.openxmlformats-officedocument.presentationml.tags+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9.xml" ContentType="application/vnd.openxmlformats-officedocument.presentationml.tags+xml"/>
  <Override PartName="/ppt/notesSlides/notesSlide35.xml" ContentType="application/vnd.openxmlformats-officedocument.presentationml.notesSlide+xml"/>
  <Override PartName="/ppt/tags/tag10.xml" ContentType="application/vnd.openxmlformats-officedocument.presentationml.tags+xml"/>
  <Override PartName="/ppt/notesSlides/notesSlide36.xml" ContentType="application/vnd.openxmlformats-officedocument.presentationml.notesSlide+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662" r:id="rId2"/>
    <p:sldId id="841" r:id="rId3"/>
    <p:sldId id="842" r:id="rId4"/>
    <p:sldId id="969" r:id="rId5"/>
    <p:sldId id="971" r:id="rId6"/>
    <p:sldId id="972" r:id="rId7"/>
    <p:sldId id="1011" r:id="rId8"/>
    <p:sldId id="1019" r:id="rId9"/>
    <p:sldId id="1020" r:id="rId10"/>
    <p:sldId id="1012" r:id="rId11"/>
    <p:sldId id="974" r:id="rId12"/>
    <p:sldId id="975" r:id="rId13"/>
    <p:sldId id="1013" r:id="rId14"/>
    <p:sldId id="976" r:id="rId15"/>
    <p:sldId id="977" r:id="rId16"/>
    <p:sldId id="1017" r:id="rId17"/>
    <p:sldId id="978" r:id="rId18"/>
    <p:sldId id="979" r:id="rId19"/>
    <p:sldId id="980" r:id="rId20"/>
    <p:sldId id="981" r:id="rId21"/>
    <p:sldId id="982" r:id="rId22"/>
    <p:sldId id="983" r:id="rId23"/>
    <p:sldId id="984" r:id="rId24"/>
    <p:sldId id="1021" r:id="rId25"/>
    <p:sldId id="985" r:id="rId26"/>
    <p:sldId id="986" r:id="rId27"/>
    <p:sldId id="987" r:id="rId28"/>
    <p:sldId id="989" r:id="rId29"/>
    <p:sldId id="993" r:id="rId30"/>
    <p:sldId id="988" r:id="rId31"/>
    <p:sldId id="991" r:id="rId32"/>
    <p:sldId id="992" r:id="rId33"/>
    <p:sldId id="994" r:id="rId34"/>
    <p:sldId id="995" r:id="rId35"/>
    <p:sldId id="1015" r:id="rId36"/>
    <p:sldId id="996" r:id="rId37"/>
    <p:sldId id="997" r:id="rId38"/>
    <p:sldId id="998" r:id="rId39"/>
    <p:sldId id="1000" r:id="rId40"/>
    <p:sldId id="1016" r:id="rId41"/>
    <p:sldId id="1001" r:id="rId42"/>
    <p:sldId id="1002" r:id="rId43"/>
    <p:sldId id="1003" r:id="rId44"/>
    <p:sldId id="1004" r:id="rId45"/>
    <p:sldId id="1005" r:id="rId46"/>
    <p:sldId id="1006" r:id="rId47"/>
    <p:sldId id="1018" r:id="rId48"/>
    <p:sldId id="1007" r:id="rId49"/>
    <p:sldId id="1008" r:id="rId50"/>
    <p:sldId id="1009" r:id="rId51"/>
    <p:sldId id="854" r:id="rId52"/>
    <p:sldId id="590" r:id="rId53"/>
    <p:sldId id="591" r:id="rId54"/>
    <p:sldId id="593" r:id="rId55"/>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544" userDrawn="1">
          <p15:clr>
            <a:srgbClr val="A4A3A4"/>
          </p15:clr>
        </p15:guide>
        <p15:guide id="13" pos="4332" userDrawn="1">
          <p15:clr>
            <a:srgbClr val="A4A3A4"/>
          </p15:clr>
        </p15:guide>
        <p15:guide id="14" orient="horz" pos="1641" userDrawn="1">
          <p15:clr>
            <a:srgbClr val="A4A3A4"/>
          </p15:clr>
        </p15:guide>
        <p15:guide id="16" pos="1633" userDrawn="1">
          <p15:clr>
            <a:srgbClr val="A4A3A4"/>
          </p15:clr>
        </p15:guide>
        <p15:guide id="17" orient="horz" pos="2095" userDrawn="1">
          <p15:clr>
            <a:srgbClr val="A4A3A4"/>
          </p15:clr>
        </p15:guide>
        <p15:guide id="18" pos="1542" userDrawn="1">
          <p15:clr>
            <a:srgbClr val="A4A3A4"/>
          </p15:clr>
        </p15:guide>
        <p15:guide id="19" pos="46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DDED"/>
    <a:srgbClr val="EE4639"/>
    <a:srgbClr val="80A943"/>
    <a:srgbClr val="92C14D"/>
    <a:srgbClr val="FF7827"/>
    <a:srgbClr val="00B2C4"/>
    <a:srgbClr val="7150A0"/>
    <a:srgbClr val="92C24E"/>
    <a:srgbClr val="DDEEC7"/>
    <a:srgbClr val="FFED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291" autoAdjust="0"/>
  </p:normalViewPr>
  <p:slideViewPr>
    <p:cSldViewPr snapToGrid="0">
      <p:cViewPr>
        <p:scale>
          <a:sx n="90" d="100"/>
          <a:sy n="90" d="100"/>
        </p:scale>
        <p:origin x="732" y="-198"/>
      </p:cViewPr>
      <p:guideLst>
        <p:guide orient="horz" pos="3297"/>
        <p:guide pos="2993"/>
        <p:guide orient="horz" pos="303"/>
        <p:guide pos="5465"/>
        <p:guide pos="317"/>
        <p:guide pos="2767"/>
        <p:guide pos="2880"/>
        <p:guide orient="horz" pos="575"/>
        <p:guide pos="431"/>
        <p:guide pos="544"/>
        <p:guide pos="4332"/>
        <p:guide orient="horz" pos="1641"/>
        <p:guide pos="1633"/>
        <p:guide orient="horz" pos="2095"/>
        <p:guide pos="1542"/>
        <p:guide pos="4649"/>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21/11/2024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b="1" dirty="0"/>
              <a:t>Para una empresa </a:t>
            </a:r>
            <a:r>
              <a:rPr lang="es-ES_tradnl" dirty="0"/>
              <a:t>que vende comida enlatada, se analiza el proceso de enlatado.</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15</a:t>
            </a:fld>
            <a:endParaRPr lang="es-ES" dirty="0"/>
          </a:p>
        </p:txBody>
      </p:sp>
    </p:spTree>
    <p:extLst>
      <p:ext uri="{BB962C8B-B14F-4D97-AF65-F5344CB8AC3E}">
        <p14:creationId xmlns:p14="http://schemas.microsoft.com/office/powerpoint/2010/main" val="386371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16</a:t>
            </a:fld>
            <a:endParaRPr lang="es-ES" dirty="0"/>
          </a:p>
        </p:txBody>
      </p:sp>
    </p:spTree>
    <p:extLst>
      <p:ext uri="{BB962C8B-B14F-4D97-AF65-F5344CB8AC3E}">
        <p14:creationId xmlns:p14="http://schemas.microsoft.com/office/powerpoint/2010/main" val="2380764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17</a:t>
            </a:fld>
            <a:endParaRPr lang="es-ES" dirty="0"/>
          </a:p>
        </p:txBody>
      </p:sp>
    </p:spTree>
    <p:extLst>
      <p:ext uri="{BB962C8B-B14F-4D97-AF65-F5344CB8AC3E}">
        <p14:creationId xmlns:p14="http://schemas.microsoft.com/office/powerpoint/2010/main" val="1115289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18</a:t>
            </a:fld>
            <a:endParaRPr lang="es-ES" dirty="0"/>
          </a:p>
        </p:txBody>
      </p:sp>
    </p:spTree>
    <p:extLst>
      <p:ext uri="{BB962C8B-B14F-4D97-AF65-F5344CB8AC3E}">
        <p14:creationId xmlns:p14="http://schemas.microsoft.com/office/powerpoint/2010/main" val="287978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19</a:t>
            </a:fld>
            <a:endParaRPr lang="es-ES" dirty="0"/>
          </a:p>
        </p:txBody>
      </p:sp>
    </p:spTree>
    <p:extLst>
      <p:ext uri="{BB962C8B-B14F-4D97-AF65-F5344CB8AC3E}">
        <p14:creationId xmlns:p14="http://schemas.microsoft.com/office/powerpoint/2010/main" val="659339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El factor A2 </a:t>
            </a:r>
            <a:r>
              <a:rPr lang="es-ES" dirty="0"/>
              <a:t>se obtiene de una tabla estándar de factores de control de calidad. Este factor se utiliza para calcular los límites de control superior e inferior (UCL y LCL) en una gráfica X.</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21</a:t>
            </a:fld>
            <a:endParaRPr lang="es-ES" dirty="0"/>
          </a:p>
        </p:txBody>
      </p:sp>
    </p:spTree>
    <p:extLst>
      <p:ext uri="{BB962C8B-B14F-4D97-AF65-F5344CB8AC3E}">
        <p14:creationId xmlns:p14="http://schemas.microsoft.com/office/powerpoint/2010/main" val="4144360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23</a:t>
            </a:fld>
            <a:endParaRPr lang="es-ES" dirty="0"/>
          </a:p>
        </p:txBody>
      </p:sp>
    </p:spTree>
    <p:extLst>
      <p:ext uri="{BB962C8B-B14F-4D97-AF65-F5344CB8AC3E}">
        <p14:creationId xmlns:p14="http://schemas.microsoft.com/office/powerpoint/2010/main" val="3698615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24</a:t>
            </a:fld>
            <a:endParaRPr lang="es-ES" dirty="0"/>
          </a:p>
        </p:txBody>
      </p:sp>
    </p:spTree>
    <p:extLst>
      <p:ext uri="{BB962C8B-B14F-4D97-AF65-F5344CB8AC3E}">
        <p14:creationId xmlns:p14="http://schemas.microsoft.com/office/powerpoint/2010/main" val="3004714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27</a:t>
            </a:fld>
            <a:endParaRPr lang="es-ES" dirty="0"/>
          </a:p>
        </p:txBody>
      </p:sp>
    </p:spTree>
    <p:extLst>
      <p:ext uri="{BB962C8B-B14F-4D97-AF65-F5344CB8AC3E}">
        <p14:creationId xmlns:p14="http://schemas.microsoft.com/office/powerpoint/2010/main" val="250808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28</a:t>
            </a:fld>
            <a:endParaRPr lang="es-ES" dirty="0"/>
          </a:p>
        </p:txBody>
      </p:sp>
    </p:spTree>
    <p:extLst>
      <p:ext uri="{BB962C8B-B14F-4D97-AF65-F5344CB8AC3E}">
        <p14:creationId xmlns:p14="http://schemas.microsoft.com/office/powerpoint/2010/main" val="759755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29575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29</a:t>
            </a:fld>
            <a:endParaRPr lang="es-ES" dirty="0"/>
          </a:p>
        </p:txBody>
      </p:sp>
    </p:spTree>
    <p:extLst>
      <p:ext uri="{BB962C8B-B14F-4D97-AF65-F5344CB8AC3E}">
        <p14:creationId xmlns:p14="http://schemas.microsoft.com/office/powerpoint/2010/main" val="1773863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33</a:t>
            </a:fld>
            <a:endParaRPr lang="es-ES" dirty="0"/>
          </a:p>
        </p:txBody>
      </p:sp>
    </p:spTree>
    <p:extLst>
      <p:ext uri="{BB962C8B-B14F-4D97-AF65-F5344CB8AC3E}">
        <p14:creationId xmlns:p14="http://schemas.microsoft.com/office/powerpoint/2010/main" val="2067552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35</a:t>
            </a:fld>
            <a:endParaRPr lang="es-ES" dirty="0"/>
          </a:p>
        </p:txBody>
      </p:sp>
    </p:spTree>
    <p:extLst>
      <p:ext uri="{BB962C8B-B14F-4D97-AF65-F5344CB8AC3E}">
        <p14:creationId xmlns:p14="http://schemas.microsoft.com/office/powerpoint/2010/main" val="3302793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36</a:t>
            </a:fld>
            <a:endParaRPr lang="es-ES" dirty="0"/>
          </a:p>
        </p:txBody>
      </p:sp>
    </p:spTree>
    <p:extLst>
      <p:ext uri="{BB962C8B-B14F-4D97-AF65-F5344CB8AC3E}">
        <p14:creationId xmlns:p14="http://schemas.microsoft.com/office/powerpoint/2010/main" val="1166803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37</a:t>
            </a:fld>
            <a:endParaRPr lang="es-ES" dirty="0"/>
          </a:p>
        </p:txBody>
      </p:sp>
    </p:spTree>
    <p:extLst>
      <p:ext uri="{BB962C8B-B14F-4D97-AF65-F5344CB8AC3E}">
        <p14:creationId xmlns:p14="http://schemas.microsoft.com/office/powerpoint/2010/main" val="486960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38</a:t>
            </a:fld>
            <a:endParaRPr lang="es-ES" dirty="0"/>
          </a:p>
        </p:txBody>
      </p:sp>
    </p:spTree>
    <p:extLst>
      <p:ext uri="{BB962C8B-B14F-4D97-AF65-F5344CB8AC3E}">
        <p14:creationId xmlns:p14="http://schemas.microsoft.com/office/powerpoint/2010/main" val="12526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39</a:t>
            </a:fld>
            <a:endParaRPr lang="es-PE"/>
          </a:p>
        </p:txBody>
      </p:sp>
    </p:spTree>
    <p:extLst>
      <p:ext uri="{BB962C8B-B14F-4D97-AF65-F5344CB8AC3E}">
        <p14:creationId xmlns:p14="http://schemas.microsoft.com/office/powerpoint/2010/main" val="1555904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40</a:t>
            </a:fld>
            <a:endParaRPr lang="es-ES" dirty="0"/>
          </a:p>
        </p:txBody>
      </p:sp>
    </p:spTree>
    <p:extLst>
      <p:ext uri="{BB962C8B-B14F-4D97-AF65-F5344CB8AC3E}">
        <p14:creationId xmlns:p14="http://schemas.microsoft.com/office/powerpoint/2010/main" val="2264572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41</a:t>
            </a:fld>
            <a:endParaRPr lang="es-PE"/>
          </a:p>
        </p:txBody>
      </p:sp>
    </p:spTree>
    <p:extLst>
      <p:ext uri="{BB962C8B-B14F-4D97-AF65-F5344CB8AC3E}">
        <p14:creationId xmlns:p14="http://schemas.microsoft.com/office/powerpoint/2010/main" val="1141268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42</a:t>
            </a:fld>
            <a:endParaRPr lang="es-PE"/>
          </a:p>
        </p:txBody>
      </p:sp>
    </p:spTree>
    <p:extLst>
      <p:ext uri="{BB962C8B-B14F-4D97-AF65-F5344CB8AC3E}">
        <p14:creationId xmlns:p14="http://schemas.microsoft.com/office/powerpoint/2010/main" val="1880973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198709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43</a:t>
            </a:fld>
            <a:endParaRPr lang="es-PE"/>
          </a:p>
        </p:txBody>
      </p:sp>
    </p:spTree>
    <p:extLst>
      <p:ext uri="{BB962C8B-B14F-4D97-AF65-F5344CB8AC3E}">
        <p14:creationId xmlns:p14="http://schemas.microsoft.com/office/powerpoint/2010/main" val="1022704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44</a:t>
            </a:fld>
            <a:endParaRPr lang="es-PE"/>
          </a:p>
        </p:txBody>
      </p:sp>
    </p:spTree>
    <p:extLst>
      <p:ext uri="{BB962C8B-B14F-4D97-AF65-F5344CB8AC3E}">
        <p14:creationId xmlns:p14="http://schemas.microsoft.com/office/powerpoint/2010/main" val="663140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45</a:t>
            </a:fld>
            <a:endParaRPr lang="es-PE"/>
          </a:p>
        </p:txBody>
      </p:sp>
    </p:spTree>
    <p:extLst>
      <p:ext uri="{BB962C8B-B14F-4D97-AF65-F5344CB8AC3E}">
        <p14:creationId xmlns:p14="http://schemas.microsoft.com/office/powerpoint/2010/main" val="1600587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46</a:t>
            </a:fld>
            <a:endParaRPr lang="es-PE"/>
          </a:p>
        </p:txBody>
      </p:sp>
    </p:spTree>
    <p:extLst>
      <p:ext uri="{BB962C8B-B14F-4D97-AF65-F5344CB8AC3E}">
        <p14:creationId xmlns:p14="http://schemas.microsoft.com/office/powerpoint/2010/main" val="2105354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47</a:t>
            </a:fld>
            <a:endParaRPr lang="es-ES" dirty="0"/>
          </a:p>
        </p:txBody>
      </p:sp>
    </p:spTree>
    <p:extLst>
      <p:ext uri="{BB962C8B-B14F-4D97-AF65-F5344CB8AC3E}">
        <p14:creationId xmlns:p14="http://schemas.microsoft.com/office/powerpoint/2010/main" val="410925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48</a:t>
            </a:fld>
            <a:endParaRPr lang="es-PE"/>
          </a:p>
        </p:txBody>
      </p:sp>
    </p:spTree>
    <p:extLst>
      <p:ext uri="{BB962C8B-B14F-4D97-AF65-F5344CB8AC3E}">
        <p14:creationId xmlns:p14="http://schemas.microsoft.com/office/powerpoint/2010/main" val="677899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49</a:t>
            </a:fld>
            <a:endParaRPr lang="es-PE"/>
          </a:p>
        </p:txBody>
      </p:sp>
    </p:spTree>
    <p:extLst>
      <p:ext uri="{BB962C8B-B14F-4D97-AF65-F5344CB8AC3E}">
        <p14:creationId xmlns:p14="http://schemas.microsoft.com/office/powerpoint/2010/main" val="1045154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50</a:t>
            </a:fld>
            <a:endParaRPr lang="es-PE"/>
          </a:p>
        </p:txBody>
      </p:sp>
    </p:spTree>
    <p:extLst>
      <p:ext uri="{BB962C8B-B14F-4D97-AF65-F5344CB8AC3E}">
        <p14:creationId xmlns:p14="http://schemas.microsoft.com/office/powerpoint/2010/main" val="240605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51</a:t>
            </a:fld>
            <a:endParaRPr lang="es-PE"/>
          </a:p>
        </p:txBody>
      </p:sp>
    </p:spTree>
    <p:extLst>
      <p:ext uri="{BB962C8B-B14F-4D97-AF65-F5344CB8AC3E}">
        <p14:creationId xmlns:p14="http://schemas.microsoft.com/office/powerpoint/2010/main" val="722913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53</a:t>
            </a:fld>
            <a:endParaRPr lang="es-ES" dirty="0"/>
          </a:p>
        </p:txBody>
      </p:sp>
    </p:spTree>
    <p:extLst>
      <p:ext uri="{BB962C8B-B14F-4D97-AF65-F5344CB8AC3E}">
        <p14:creationId xmlns:p14="http://schemas.microsoft.com/office/powerpoint/2010/main" val="1188589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66855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El gerente de una fábrica </a:t>
            </a:r>
            <a:r>
              <a:rPr lang="es-ES" sz="1200" b="0" i="0" kern="1200" dirty="0">
                <a:solidFill>
                  <a:schemeClr val="tx1"/>
                </a:solidFill>
                <a:effectLst/>
                <a:latin typeface="+mn-lt"/>
                <a:ea typeface="+mn-ea"/>
                <a:cs typeface="+mn-cs"/>
              </a:rPr>
              <a:t>de zapatos ha notado que la producción ha disminuido en los últimos meses, por lo que Decide utilizar un Diagrama de Causa y Efecto para identificar las posibles causas de este problema.</a:t>
            </a:r>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3114499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Profundizar en las causas:</a:t>
            </a:r>
            <a:endParaRPr lang="es-ES" sz="1200" b="0" i="0" kern="1200" dirty="0">
              <a:solidFill>
                <a:schemeClr val="tx1"/>
              </a:solidFill>
              <a:effectLst/>
              <a:latin typeface="+mn-lt"/>
              <a:ea typeface="+mn-ea"/>
              <a:cs typeface="+mn-cs"/>
            </a:endParaRPr>
          </a:p>
          <a:p>
            <a:pPr lvl="1"/>
            <a:r>
              <a:rPr lang="es-ES" sz="1200" b="0" i="0" kern="1200" dirty="0">
                <a:solidFill>
                  <a:schemeClr val="tx1"/>
                </a:solidFill>
                <a:effectLst/>
                <a:latin typeface="+mn-lt"/>
                <a:ea typeface="+mn-ea"/>
                <a:cs typeface="+mn-cs"/>
              </a:rPr>
              <a:t>Para cada causa identificada, sigue preguntándote “¿Por qué?”.</a:t>
            </a:r>
          </a:p>
          <a:p>
            <a:pPr lvl="1"/>
            <a:r>
              <a:rPr lang="es-ES" sz="1200" b="0" i="0" kern="1200" dirty="0">
                <a:solidFill>
                  <a:schemeClr val="tx1"/>
                </a:solidFill>
                <a:effectLst/>
                <a:latin typeface="+mn-lt"/>
                <a:ea typeface="+mn-ea"/>
                <a:cs typeface="+mn-cs"/>
              </a:rPr>
              <a:t>Por ejemplo:</a:t>
            </a:r>
          </a:p>
          <a:p>
            <a:pPr marL="1085850" lvl="2" indent="-171450">
              <a:buFont typeface="Arial" panose="020B0604020202020204" pitchFamily="34" charset="0"/>
              <a:buChar char="•"/>
            </a:pPr>
            <a:r>
              <a:rPr lang="es-ES" sz="1200" b="0" i="0" kern="1200" dirty="0">
                <a:solidFill>
                  <a:schemeClr val="tx1"/>
                </a:solidFill>
                <a:effectLst/>
                <a:latin typeface="+mn-lt"/>
                <a:ea typeface="+mn-ea"/>
                <a:cs typeface="+mn-cs"/>
              </a:rPr>
              <a:t>Si la causa es “desgaste de la maquinaria”, preguntar: ¿Por qué se desgasta la maquinaria? ¿Falta de lubricación? ¿Uso excesivo?</a:t>
            </a:r>
          </a:p>
          <a:p>
            <a:pPr marL="1085850" lvl="2" indent="-171450">
              <a:buFont typeface="Arial" panose="020B0604020202020204" pitchFamily="34" charset="0"/>
              <a:buChar char="•"/>
            </a:pPr>
            <a:r>
              <a:rPr lang="es-ES" sz="1200" b="0" i="0" kern="1200" dirty="0">
                <a:solidFill>
                  <a:schemeClr val="tx1"/>
                </a:solidFill>
                <a:effectLst/>
                <a:latin typeface="+mn-lt"/>
                <a:ea typeface="+mn-ea"/>
                <a:cs typeface="+mn-cs"/>
              </a:rPr>
              <a:t>Si la causa es “errores humanos”, preguntar: ¿Por qué ocurren esos errores? ¿Falta de capacitación? ¿Fatiga?</a:t>
            </a:r>
          </a:p>
          <a:p>
            <a:r>
              <a:rPr lang="es-ES" sz="1200" b="1" i="0" kern="1200" dirty="0">
                <a:solidFill>
                  <a:schemeClr val="tx1"/>
                </a:solidFill>
                <a:effectLst/>
                <a:latin typeface="+mn-lt"/>
                <a:ea typeface="+mn-ea"/>
                <a:cs typeface="+mn-cs"/>
              </a:rPr>
              <a:t>Determinar soluciones:</a:t>
            </a:r>
            <a:endParaRPr lang="es-ES" sz="1200" b="0" i="0" kern="1200" dirty="0">
              <a:solidFill>
                <a:schemeClr val="tx1"/>
              </a:solidFill>
              <a:effectLst/>
              <a:latin typeface="+mn-lt"/>
              <a:ea typeface="+mn-ea"/>
              <a:cs typeface="+mn-cs"/>
            </a:endParaRPr>
          </a:p>
          <a:p>
            <a:pPr lvl="1"/>
            <a:r>
              <a:rPr lang="es-ES" sz="1200" b="0" i="0" kern="1200" dirty="0">
                <a:solidFill>
                  <a:schemeClr val="tx1"/>
                </a:solidFill>
                <a:effectLst/>
                <a:latin typeface="+mn-lt"/>
                <a:ea typeface="+mn-ea"/>
                <a:cs typeface="+mn-cs"/>
              </a:rPr>
              <a:t>Una vez que se tenga una lista completa de causas, hay que evaluar la importancia.</a:t>
            </a:r>
          </a:p>
          <a:p>
            <a:pPr lvl="1"/>
            <a:r>
              <a:rPr lang="es-ES" sz="1200" b="0" i="0" kern="1200" dirty="0">
                <a:solidFill>
                  <a:schemeClr val="tx1"/>
                </a:solidFill>
                <a:effectLst/>
                <a:latin typeface="+mn-lt"/>
                <a:ea typeface="+mn-ea"/>
                <a:cs typeface="+mn-cs"/>
              </a:rPr>
              <a:t>Hay que proponer soluciones específicas para abordar cada causa raíz.</a:t>
            </a:r>
          </a:p>
          <a:p>
            <a:pPr lvl="1"/>
            <a:r>
              <a:rPr lang="es-ES" sz="1200" b="0" i="0" kern="1200" dirty="0">
                <a:solidFill>
                  <a:schemeClr val="tx1"/>
                </a:solidFill>
                <a:effectLst/>
                <a:latin typeface="+mn-lt"/>
                <a:ea typeface="+mn-ea"/>
                <a:cs typeface="+mn-cs"/>
              </a:rPr>
              <a:t>Por ejemplo:</a:t>
            </a:r>
          </a:p>
          <a:p>
            <a:pPr marL="1085850" lvl="2" indent="-171450">
              <a:buFont typeface="Arial" panose="020B0604020202020204" pitchFamily="34" charset="0"/>
              <a:buChar char="•"/>
            </a:pPr>
            <a:r>
              <a:rPr lang="es-ES" sz="1200" b="0" i="0" kern="1200" dirty="0">
                <a:solidFill>
                  <a:schemeClr val="tx1"/>
                </a:solidFill>
                <a:effectLst/>
                <a:latin typeface="+mn-lt"/>
                <a:ea typeface="+mn-ea"/>
                <a:cs typeface="+mn-cs"/>
              </a:rPr>
              <a:t>Para el desgaste de la maquinaria, se puede implementar un programa de mantenimiento preventivo.</a:t>
            </a:r>
          </a:p>
          <a:p>
            <a:pPr marL="1085850" lvl="2" indent="-171450">
              <a:buFont typeface="Arial" panose="020B0604020202020204" pitchFamily="34" charset="0"/>
              <a:buChar char="•"/>
            </a:pPr>
            <a:r>
              <a:rPr lang="es-ES" sz="1200" b="0" i="0" kern="1200" dirty="0">
                <a:solidFill>
                  <a:schemeClr val="tx1"/>
                </a:solidFill>
                <a:effectLst/>
                <a:latin typeface="+mn-lt"/>
                <a:ea typeface="+mn-ea"/>
                <a:cs typeface="+mn-cs"/>
              </a:rPr>
              <a:t>Para los errores humanos, se puede proporcionar capacitación adicional y verificar los procedimientos.</a:t>
            </a:r>
          </a:p>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9</a:t>
            </a:fld>
            <a:endParaRPr lang="es-ES" dirty="0"/>
          </a:p>
        </p:txBody>
      </p:sp>
    </p:spTree>
    <p:extLst>
      <p:ext uri="{BB962C8B-B14F-4D97-AF65-F5344CB8AC3E}">
        <p14:creationId xmlns:p14="http://schemas.microsoft.com/office/powerpoint/2010/main" val="633767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11</a:t>
            </a:fld>
            <a:endParaRPr lang="es-ES" dirty="0"/>
          </a:p>
        </p:txBody>
      </p:sp>
    </p:spTree>
    <p:extLst>
      <p:ext uri="{BB962C8B-B14F-4D97-AF65-F5344CB8AC3E}">
        <p14:creationId xmlns:p14="http://schemas.microsoft.com/office/powerpoint/2010/main" val="31625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b="1" dirty="0">
                <a:latin typeface="Calibri" charset="0"/>
                <a:ea typeface="Calibri" charset="0"/>
                <a:cs typeface="Calibri" charset="0"/>
              </a:rPr>
              <a:t>"¿Cuál es el problema? “ Existen cartas extraviadas.</a:t>
            </a:r>
          </a:p>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latin typeface="Calibri" charset="0"/>
                <a:ea typeface="Calibri" charset="0"/>
                <a:cs typeface="Calibri" charset="0"/>
              </a:rPr>
              <a:t> " ¿Por qué se deben recoger los datos? “ Para identificar la causa raíz del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latin typeface="Calibri" charset="0"/>
                <a:ea typeface="Calibri" charset="0"/>
                <a:cs typeface="Calibri" charset="0"/>
              </a:rPr>
              <a:t> " ¿Quién va a utilizar la información que se recopila?: El Jefe de área para detectar y analizar con qué frecuencia ocurren los defectos.</a:t>
            </a:r>
          </a:p>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latin typeface="Calibri" charset="0"/>
                <a:ea typeface="Calibri" charset="0"/>
                <a:cs typeface="Calibri" charset="0"/>
              </a:rPr>
              <a:t>“¿Quién va a recoger los datos? “: El supervisor va a recopilar la información</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12</a:t>
            </a:fld>
            <a:endParaRPr lang="es-ES" dirty="0"/>
          </a:p>
        </p:txBody>
      </p:sp>
    </p:spTree>
    <p:extLst>
      <p:ext uri="{BB962C8B-B14F-4D97-AF65-F5344CB8AC3E}">
        <p14:creationId xmlns:p14="http://schemas.microsoft.com/office/powerpoint/2010/main" val="23601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b="1" dirty="0">
                <a:latin typeface="Calibri" charset="0"/>
                <a:ea typeface="Calibri" charset="0"/>
                <a:cs typeface="Calibri" charset="0"/>
              </a:rPr>
              <a:t>"¿Cuál es el problema? </a:t>
            </a:r>
            <a:r>
              <a:rPr lang="es-PE" sz="1200" dirty="0">
                <a:latin typeface="Calibri" charset="0"/>
                <a:ea typeface="Calibri" charset="0"/>
                <a:cs typeface="Calibri" charset="0"/>
              </a:rPr>
              <a:t>“</a:t>
            </a:r>
            <a:r>
              <a:rPr lang="es-ES" sz="1200" b="0" i="0" kern="1200" dirty="0">
                <a:solidFill>
                  <a:schemeClr val="tx1"/>
                </a:solidFill>
                <a:effectLst/>
                <a:latin typeface="+mn-lt"/>
                <a:ea typeface="+mn-ea"/>
                <a:cs typeface="+mn-cs"/>
              </a:rPr>
              <a:t>Algunos clientes se quejan de la lentitud del servicio durante las horas pico.</a:t>
            </a:r>
            <a:r>
              <a:rPr lang="es-PE" sz="1200" dirty="0">
                <a:latin typeface="Calibri" charset="0"/>
                <a:ea typeface="Calibri" charset="0"/>
                <a:cs typeface="Calibri"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latin typeface="Calibri" charset="0"/>
                <a:ea typeface="Calibri" charset="0"/>
                <a:cs typeface="Calibri" charset="0"/>
              </a:rPr>
              <a:t>" ¿Por qué se deben recoger los datos? “ Para identificar la causa raíz del problema.</a:t>
            </a:r>
          </a:p>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latin typeface="Calibri" charset="0"/>
                <a:ea typeface="Calibri" charset="0"/>
                <a:cs typeface="Calibri" charset="0"/>
              </a:rPr>
              <a:t> " ¿Quién va a utilizar la información que se recopila?: El </a:t>
            </a:r>
            <a:r>
              <a:rPr lang="es-PE" sz="1200" b="0" i="0" kern="1200" dirty="0">
                <a:solidFill>
                  <a:schemeClr val="tx1"/>
                </a:solidFill>
                <a:effectLst/>
                <a:latin typeface="+mn-lt"/>
                <a:ea typeface="+mn-ea"/>
                <a:cs typeface="+mn-cs"/>
              </a:rPr>
              <a:t>gerente del restaurante</a:t>
            </a:r>
            <a:r>
              <a:rPr lang="es-PE" sz="1200" dirty="0">
                <a:latin typeface="Calibri" charset="0"/>
                <a:ea typeface="Calibri" charset="0"/>
                <a:cs typeface="Calibri" charset="0"/>
              </a:rPr>
              <a:t> para detectar y analizar con qué frecuencia ocurren estos retrasos</a:t>
            </a:r>
          </a:p>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latin typeface="Calibri" charset="0"/>
                <a:ea typeface="Calibri" charset="0"/>
                <a:cs typeface="Calibri" charset="0"/>
              </a:rPr>
              <a:t>“¿Quién va a recoger los datos? “: El administrador del restaurante</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13</a:t>
            </a:fld>
            <a:endParaRPr lang="es-ES" dirty="0"/>
          </a:p>
        </p:txBody>
      </p:sp>
    </p:spTree>
    <p:extLst>
      <p:ext uri="{BB962C8B-B14F-4D97-AF65-F5344CB8AC3E}">
        <p14:creationId xmlns:p14="http://schemas.microsoft.com/office/powerpoint/2010/main" val="3463682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379148" y="5371562"/>
            <a:ext cx="1369286" cy="184666"/>
          </a:xfrm>
          <a:prstGeom prst="rect">
            <a:avLst/>
          </a:prstGeom>
        </p:spPr>
        <p:txBody>
          <a:bodyPr wrap="none">
            <a:spAutoFit/>
          </a:bodyPr>
          <a:lstStyle/>
          <a:p>
            <a:pPr algn="r"/>
            <a:r>
              <a:rPr lang="es-ES_tradnl" sz="600" b="0" i="0" dirty="0">
                <a:solidFill>
                  <a:schemeClr val="bg1">
                    <a:lumMod val="50000"/>
                  </a:schemeClr>
                </a:solidFill>
                <a:latin typeface="Calibri" panose="020F0502020204030204" pitchFamily="34" charset="0"/>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14</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909701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379148" y="5371562"/>
            <a:ext cx="1369286" cy="184666"/>
          </a:xfrm>
          <a:prstGeom prst="rect">
            <a:avLst/>
          </a:prstGeom>
        </p:spPr>
        <p:txBody>
          <a:bodyPr wrap="none">
            <a:spAutoFit/>
          </a:bodyPr>
          <a:lstStyle/>
          <a:p>
            <a:pPr algn="r"/>
            <a:r>
              <a:rPr lang="es-ES_tradnl" sz="600" b="0" i="0" dirty="0">
                <a:solidFill>
                  <a:schemeClr val="bg1">
                    <a:lumMod val="50000"/>
                  </a:schemeClr>
                </a:solidFill>
                <a:latin typeface="Calibri" panose="020F0502020204030204" pitchFamily="34" charset="0"/>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14</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85"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0.jpe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0.jpeg"/><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23.emf"/></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0.jpeg"/><Relationship Id="rId4" Type="http://schemas.openxmlformats.org/officeDocument/2006/relationships/image" Target="../media/image17.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9.emf"/><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3.emf"/><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8" y="2177570"/>
            <a:ext cx="3240087" cy="689420"/>
          </a:xfrm>
          <a:prstGeom prst="rect">
            <a:avLst/>
          </a:prstGeom>
        </p:spPr>
        <p:txBody>
          <a:bodyPr wrap="square" lIns="0" tIns="0" rIns="0" bIns="0">
            <a:spAutoFit/>
          </a:bodyPr>
          <a:lstStyle/>
          <a:p>
            <a:pPr>
              <a:lnSpc>
                <a:spcPct val="80000"/>
              </a:lnSpc>
            </a:pPr>
            <a:r>
              <a:rPr lang="es-ES_tradnl" sz="2800" dirty="0">
                <a:latin typeface="Graphik Medium" charset="0"/>
                <a:ea typeface="Graphik Medium" charset="0"/>
                <a:cs typeface="Graphik Medium" charset="0"/>
              </a:rPr>
              <a:t>HERRAMIENTAS</a:t>
            </a:r>
            <a:r>
              <a:rPr lang="es-ES_tradnl" sz="2800" b="1" dirty="0">
                <a:latin typeface="Graphik Bold" charset="0"/>
                <a:ea typeface="Graphik Bold" charset="0"/>
                <a:cs typeface="Graphik Bold" charset="0"/>
              </a:rPr>
              <a:t> DE LA CALIDAD</a:t>
            </a:r>
            <a:endParaRPr lang="es-ES" sz="2800" b="1" dirty="0">
              <a:latin typeface="Graphik Bold" charset="0"/>
              <a:ea typeface="Graphik Bold" charset="0"/>
              <a:cs typeface="Graphik Bold" charset="0"/>
            </a:endParaRPr>
          </a:p>
        </p:txBody>
      </p:sp>
      <p:sp>
        <p:nvSpPr>
          <p:cNvPr id="27" name="Rectángulo 26"/>
          <p:cNvSpPr/>
          <p:nvPr/>
        </p:nvSpPr>
        <p:spPr>
          <a:xfrm>
            <a:off x="503237" y="3219842"/>
            <a:ext cx="3104744" cy="866071"/>
          </a:xfrm>
          <a:prstGeom prst="rect">
            <a:avLst/>
          </a:prstGeom>
        </p:spPr>
        <p:txBody>
          <a:bodyPr wrap="square" lIns="0" tIns="0" rIns="0" bIns="0">
            <a:spAutoFit/>
          </a:bodyPr>
          <a:lstStyle/>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Revisión conceptual de las </a:t>
            </a:r>
            <a:br>
              <a:rPr lang="es-ES" sz="1200" dirty="0">
                <a:latin typeface="Graphik Medium" charset="0"/>
                <a:ea typeface="Graphik Medium" charset="0"/>
                <a:cs typeface="Graphik Medium" charset="0"/>
              </a:rPr>
            </a:br>
            <a:r>
              <a:rPr lang="es-ES" sz="1200" dirty="0">
                <a:latin typeface="Graphik Medium" charset="0"/>
                <a:ea typeface="Graphik Medium" charset="0"/>
                <a:cs typeface="Graphik Medium" charset="0"/>
              </a:rPr>
              <a:t>7 herramientas de la calidad.</a:t>
            </a:r>
          </a:p>
          <a:p>
            <a:pPr marL="177800" indent="-177800">
              <a:lnSpc>
                <a:spcPct val="120000"/>
              </a:lnSpc>
              <a:buClr>
                <a:srgbClr val="ACD144"/>
              </a:buClr>
              <a:buSzPct val="100000"/>
              <a:buFont typeface="Arial"/>
              <a:buChar char="•"/>
            </a:pPr>
            <a:r>
              <a:rPr lang="es-ES" sz="1200" dirty="0">
                <a:latin typeface="Graphik Medium" charset="0"/>
                <a:ea typeface="Graphik Medium" charset="0"/>
                <a:cs typeface="Graphik Medium" charset="0"/>
              </a:rPr>
              <a:t>Ejecución práctica de las </a:t>
            </a:r>
            <a:br>
              <a:rPr lang="es-ES" sz="1200" dirty="0">
                <a:latin typeface="Graphik Medium" charset="0"/>
                <a:ea typeface="Graphik Medium" charset="0"/>
                <a:cs typeface="Graphik Medium" charset="0"/>
              </a:rPr>
            </a:br>
            <a:r>
              <a:rPr lang="es-ES" sz="1200" dirty="0">
                <a:latin typeface="Graphik Medium" charset="0"/>
                <a:ea typeface="Graphik Medium" charset="0"/>
                <a:cs typeface="Graphik Medium" charset="0"/>
              </a:rPr>
              <a:t>7 herramientas de la calidad.</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14</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7943778" cy="4309962"/>
          </a:xfrm>
          <a:prstGeom prst="rect">
            <a:avLst/>
          </a:prstGeom>
        </p:spPr>
        <p:txBody>
          <a:bodyPr wrap="square" lIns="0" tIns="0" rIns="0" bIns="46800">
            <a:spAutoFit/>
          </a:bodyPr>
          <a:lstStyle/>
          <a:p>
            <a:pPr>
              <a:spcAft>
                <a:spcPts val="600"/>
              </a:spcAft>
            </a:pPr>
            <a:r>
              <a:rPr lang="en-US" sz="1600" b="1" dirty="0">
                <a:solidFill>
                  <a:srgbClr val="714FA0"/>
                </a:solidFill>
                <a:latin typeface="Calibri" charset="0"/>
                <a:ea typeface="Calibri" charset="0"/>
                <a:cs typeface="Calibri" charset="0"/>
              </a:rPr>
              <a:t>2. HOJA DE REVISIÓN</a:t>
            </a:r>
          </a:p>
          <a:p>
            <a:pPr indent="223838"/>
            <a:endParaRPr lang="es-ES" sz="1600" b="1" dirty="0">
              <a:latin typeface="Calibri" charset="0"/>
              <a:ea typeface="Calibri" charset="0"/>
              <a:cs typeface="Calibri" charset="0"/>
            </a:endParaRPr>
          </a:p>
          <a:p>
            <a:pPr indent="223838"/>
            <a:r>
              <a:rPr lang="es-ES" sz="1600" b="1" dirty="0">
                <a:latin typeface="Calibri" charset="0"/>
                <a:ea typeface="Calibri" charset="0"/>
                <a:cs typeface="Calibri" charset="0"/>
              </a:rPr>
              <a:t>Descripción: </a:t>
            </a:r>
            <a:endParaRPr lang="es-PE" sz="1600" b="1" dirty="0">
              <a:latin typeface="Calibri" charset="0"/>
              <a:ea typeface="Calibri" charset="0"/>
              <a:cs typeface="Calibri" charset="0"/>
            </a:endParaRPr>
          </a:p>
          <a:p>
            <a:pPr marL="174625" algn="just"/>
            <a:r>
              <a:rPr lang="es-PE" sz="1600" dirty="0">
                <a:latin typeface="Calibri" panose="020F0502020204030204" pitchFamily="34" charset="0"/>
                <a:cs typeface="Calibri" panose="020F0502020204030204" pitchFamily="34" charset="0"/>
              </a:rPr>
              <a:t>Una hoja de revisión o hoja de verificación </a:t>
            </a:r>
            <a:r>
              <a:rPr lang="es-ES" sz="1600" dirty="0">
                <a:latin typeface="Calibri" panose="020F0502020204030204" pitchFamily="34" charset="0"/>
                <a:cs typeface="Calibri" panose="020F0502020204030204" pitchFamily="34" charset="0"/>
              </a:rPr>
              <a:t> es una herramienta simple y efectiva para recopilar y organizar datos. Se utiliza en la gestión de procesos para realizar un seguimiento de la frecuencia con la que ocurre un evento particular durante un período de tiempo.</a:t>
            </a:r>
          </a:p>
          <a:p>
            <a:pPr marL="174625"/>
            <a:endParaRPr lang="es-ES" sz="1600" dirty="0">
              <a:latin typeface="Calibri" panose="020F0502020204030204" pitchFamily="34" charset="0"/>
              <a:cs typeface="Calibri" panose="020F0502020204030204" pitchFamily="34" charset="0"/>
            </a:endParaRPr>
          </a:p>
          <a:p>
            <a:pPr marL="223838"/>
            <a:r>
              <a:rPr lang="es-PE" sz="1600" b="1" dirty="0">
                <a:latin typeface="Calibri" charset="0"/>
                <a:cs typeface="Calibri" charset="0"/>
              </a:rPr>
              <a:t>Cuando usarlo: </a:t>
            </a:r>
          </a:p>
          <a:p>
            <a:pPr marL="742950" lvl="1" indent="-285750">
              <a:buFont typeface="Arial" panose="020B0604020202020204" pitchFamily="34" charset="0"/>
              <a:buChar char="•"/>
            </a:pPr>
            <a:r>
              <a:rPr lang="es-PE" sz="1600" dirty="0">
                <a:latin typeface="Calibri" panose="020F0502020204030204" pitchFamily="34" charset="0"/>
                <a:cs typeface="Calibri" panose="020F0502020204030204" pitchFamily="34" charset="0"/>
              </a:rPr>
              <a:t>Cuando los datos se pueden observar y recoger varias veces por la misma persona o en el mismo lugar.</a:t>
            </a:r>
          </a:p>
          <a:p>
            <a:pPr marL="742950" lvl="1" indent="-285750">
              <a:buFont typeface="Arial" panose="020B0604020202020204" pitchFamily="34" charset="0"/>
              <a:buChar char="•"/>
            </a:pPr>
            <a:r>
              <a:rPr lang="es-PE" sz="1600" dirty="0">
                <a:latin typeface="Calibri" panose="020F0502020204030204" pitchFamily="34" charset="0"/>
                <a:cs typeface="Calibri" panose="020F0502020204030204" pitchFamily="34" charset="0"/>
              </a:rPr>
              <a:t>Cuando se recolectan datos sobre la frecuencia o patrones de eventos, problemas, defectos, localización de defectos, causas de defectos, etc. </a:t>
            </a:r>
          </a:p>
          <a:p>
            <a:pPr marL="742950" lvl="1" indent="-285750">
              <a:buFont typeface="Arial" panose="020B0604020202020204" pitchFamily="34" charset="0"/>
              <a:buChar char="•"/>
            </a:pPr>
            <a:r>
              <a:rPr lang="es-PE" sz="1600" dirty="0">
                <a:latin typeface="Calibri" panose="020F0502020204030204" pitchFamily="34" charset="0"/>
                <a:cs typeface="Calibri" panose="020F0502020204030204" pitchFamily="34" charset="0"/>
              </a:rPr>
              <a:t>Para recoger datos de un proceso de producción.</a:t>
            </a:r>
          </a:p>
          <a:p>
            <a:pPr marL="509588" indent="-285750">
              <a:buFont typeface="Arial" panose="020B0604020202020204" pitchFamily="34" charset="0"/>
              <a:buChar char="•"/>
            </a:pPr>
            <a:endParaRPr lang="es-ES" sz="1600" dirty="0">
              <a:latin typeface="Calibri" charset="0"/>
              <a:cs typeface="Calibri" charset="0"/>
            </a:endParaRPr>
          </a:p>
          <a:p>
            <a:pPr marL="223838"/>
            <a:r>
              <a:rPr lang="es-ES" sz="1600" dirty="0">
                <a:latin typeface="Calibri" panose="020F0502020204030204" pitchFamily="34" charset="0"/>
                <a:cs typeface="Calibri" panose="020F0502020204030204" pitchFamily="34" charset="0"/>
              </a:rPr>
              <a:t>Los datos recopilados deben ser analizados e interpretados para identificar las causas subyacentes de los problemas y desarrollar soluciones efectivas.</a:t>
            </a:r>
            <a:endParaRPr lang="es-PE" sz="1600" dirty="0">
              <a:latin typeface="Calibri" panose="020F0502020204030204" pitchFamily="34" charset="0"/>
              <a:cs typeface="Calibri" panose="020F0502020204030204" pitchFamily="34" charset="0"/>
            </a:endParaRPr>
          </a:p>
          <a:p>
            <a:pPr marL="223838"/>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276382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7690149" cy="616644"/>
          </a:xfrm>
          <a:prstGeom prst="rect">
            <a:avLst/>
          </a:prstGeom>
        </p:spPr>
        <p:txBody>
          <a:bodyPr wrap="square" lIns="0" tIns="0" rIns="0" bIns="46800">
            <a:spAutoFit/>
          </a:bodyPr>
          <a:lstStyle/>
          <a:p>
            <a:pPr marL="223838" indent="-223838">
              <a:spcAft>
                <a:spcPts val="600"/>
              </a:spcAft>
              <a:buFont typeface="+mj-lt"/>
              <a:buAutoNum type="arabicPeriod" startAt="2"/>
            </a:pPr>
            <a:r>
              <a:rPr lang="es-ES_tradnl" sz="1600" b="1" dirty="0">
                <a:solidFill>
                  <a:srgbClr val="714FA0"/>
                </a:solidFill>
                <a:latin typeface="Calibri" charset="0"/>
                <a:ea typeface="Calibri" charset="0"/>
                <a:cs typeface="Calibri" charset="0"/>
              </a:rPr>
              <a:t>HOJA DE REVISIÓN</a:t>
            </a:r>
          </a:p>
          <a:p>
            <a:pPr>
              <a:spcAft>
                <a:spcPts val="600"/>
              </a:spcAft>
            </a:pPr>
            <a:r>
              <a:rPr lang="es-ES_tradnl" sz="1600" dirty="0">
                <a:latin typeface="Calibri" charset="0"/>
                <a:ea typeface="Calibri" charset="0"/>
                <a:cs typeface="Calibri" charset="0"/>
              </a:rPr>
              <a:t>Pasos a seguir:</a:t>
            </a:r>
          </a:p>
        </p:txBody>
      </p:sp>
      <p:sp>
        <p:nvSpPr>
          <p:cNvPr id="4" name="Rectángulo 3"/>
          <p:cNvSpPr/>
          <p:nvPr/>
        </p:nvSpPr>
        <p:spPr>
          <a:xfrm>
            <a:off x="969010" y="1716996"/>
            <a:ext cx="7690148" cy="646331"/>
          </a:xfrm>
          <a:prstGeom prst="rect">
            <a:avLst/>
          </a:prstGeom>
        </p:spPr>
        <p:txBody>
          <a:bodyPr wrap="square" lIns="0" tIns="0" rIns="0" bIns="0">
            <a:spAutoFit/>
          </a:bodyPr>
          <a:lstStyle/>
          <a:p>
            <a:pPr lvl="0"/>
            <a:r>
              <a:rPr lang="es-PE" sz="1400" dirty="0">
                <a:latin typeface="Calibri" charset="0"/>
                <a:ea typeface="Calibri" charset="0"/>
                <a:cs typeface="Calibri" charset="0"/>
              </a:rPr>
              <a:t>Aclarar los objetivos de medición. Haga preguntas tales como "¿Cuál es el problema? “; " ¿Por qué se deben recoger los datos? “; " ¿Quién va a utilizar la información que se recopila? "y" ¿Quién va a recoger los datos? “</a:t>
            </a:r>
          </a:p>
        </p:txBody>
      </p:sp>
      <p:cxnSp>
        <p:nvCxnSpPr>
          <p:cNvPr id="5" name="Conector recto 4"/>
          <p:cNvCxnSpPr>
            <a:stCxn id="7" idx="4"/>
            <a:endCxn id="28" idx="0"/>
          </p:cNvCxnSpPr>
          <p:nvPr/>
        </p:nvCxnSpPr>
        <p:spPr>
          <a:xfrm>
            <a:off x="754609" y="1874399"/>
            <a:ext cx="0" cy="2614058"/>
          </a:xfrm>
          <a:prstGeom prst="line">
            <a:avLst/>
          </a:prstGeom>
          <a:ln>
            <a:solidFill>
              <a:srgbClr val="7150A0"/>
            </a:solidFill>
          </a:ln>
        </p:spPr>
        <p:style>
          <a:lnRef idx="1">
            <a:schemeClr val="accent1"/>
          </a:lnRef>
          <a:fillRef idx="0">
            <a:schemeClr val="accent1"/>
          </a:fillRef>
          <a:effectRef idx="0">
            <a:schemeClr val="accent1"/>
          </a:effectRef>
          <a:fontRef idx="minor">
            <a:schemeClr val="tx1"/>
          </a:fontRef>
        </p:style>
      </p:cxnSp>
      <p:grpSp>
        <p:nvGrpSpPr>
          <p:cNvPr id="6" name="Agrupar 5"/>
          <p:cNvGrpSpPr/>
          <p:nvPr/>
        </p:nvGrpSpPr>
        <p:grpSpPr>
          <a:xfrm>
            <a:off x="684213" y="1734141"/>
            <a:ext cx="140792" cy="140258"/>
            <a:chOff x="3427964" y="2244682"/>
            <a:chExt cx="225891" cy="225034"/>
          </a:xfrm>
        </p:grpSpPr>
        <p:sp>
          <p:nvSpPr>
            <p:cNvPr id="7" name="Elipse 6"/>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Elipse 7"/>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0" name="Rectángulo 9"/>
          <p:cNvSpPr/>
          <p:nvPr/>
        </p:nvSpPr>
        <p:spPr>
          <a:xfrm>
            <a:off x="969010" y="2543296"/>
            <a:ext cx="7690148" cy="430887"/>
          </a:xfrm>
          <a:prstGeom prst="rect">
            <a:avLst/>
          </a:prstGeom>
        </p:spPr>
        <p:txBody>
          <a:bodyPr wrap="square" lIns="0" tIns="0" rIns="0" bIns="0">
            <a:spAutoFit/>
          </a:bodyPr>
          <a:lstStyle/>
          <a:p>
            <a:pPr lvl="0"/>
            <a:r>
              <a:rPr lang="es-PE" sz="1400" dirty="0">
                <a:latin typeface="Calibri" charset="0"/>
                <a:ea typeface="Calibri" charset="0"/>
                <a:cs typeface="Calibri" charset="0"/>
              </a:rPr>
              <a:t>Crear un formulario de recogida de datos. Determinar las cosas específicas que se medirán y anotarlas al lado izquierdo de la hoja de verificación. </a:t>
            </a:r>
          </a:p>
        </p:txBody>
      </p:sp>
      <p:grpSp>
        <p:nvGrpSpPr>
          <p:cNvPr id="11" name="Agrupar 10"/>
          <p:cNvGrpSpPr/>
          <p:nvPr/>
        </p:nvGrpSpPr>
        <p:grpSpPr>
          <a:xfrm>
            <a:off x="684213" y="2588824"/>
            <a:ext cx="140792" cy="140258"/>
            <a:chOff x="3427964" y="2244682"/>
            <a:chExt cx="225891" cy="225034"/>
          </a:xfrm>
        </p:grpSpPr>
        <p:sp>
          <p:nvSpPr>
            <p:cNvPr id="12" name="Elipse 11"/>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Elipse 12"/>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4" name="Rectángulo 13"/>
          <p:cNvSpPr/>
          <p:nvPr/>
        </p:nvSpPr>
        <p:spPr>
          <a:xfrm>
            <a:off x="969010" y="3182535"/>
            <a:ext cx="7706678" cy="215444"/>
          </a:xfrm>
          <a:prstGeom prst="rect">
            <a:avLst/>
          </a:prstGeom>
        </p:spPr>
        <p:txBody>
          <a:bodyPr wrap="square" lIns="0" tIns="0" rIns="0" bIns="0">
            <a:spAutoFit/>
          </a:bodyPr>
          <a:lstStyle/>
          <a:p>
            <a:pPr lvl="0"/>
            <a:r>
              <a:rPr lang="es-PE" sz="1400" dirty="0">
                <a:latin typeface="Calibri" charset="0"/>
                <a:ea typeface="Calibri" charset="0"/>
                <a:cs typeface="Calibri" charset="0"/>
              </a:rPr>
              <a:t>Determinar el tiempo o lugar que se está midiendo y escribir esto en la parte superior de las columnas.</a:t>
            </a:r>
          </a:p>
        </p:txBody>
      </p:sp>
      <p:grpSp>
        <p:nvGrpSpPr>
          <p:cNvPr id="15" name="Agrupar 14"/>
          <p:cNvGrpSpPr/>
          <p:nvPr/>
        </p:nvGrpSpPr>
        <p:grpSpPr>
          <a:xfrm>
            <a:off x="684213" y="3228063"/>
            <a:ext cx="140792" cy="140258"/>
            <a:chOff x="3427964" y="2244682"/>
            <a:chExt cx="225891" cy="225034"/>
          </a:xfrm>
        </p:grpSpPr>
        <p:sp>
          <p:nvSpPr>
            <p:cNvPr id="16" name="Elipse 15"/>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Elipse 16"/>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8" name="Rectángulo 17"/>
          <p:cNvSpPr/>
          <p:nvPr/>
        </p:nvSpPr>
        <p:spPr>
          <a:xfrm>
            <a:off x="969010" y="3603813"/>
            <a:ext cx="7233430" cy="215444"/>
          </a:xfrm>
          <a:prstGeom prst="rect">
            <a:avLst/>
          </a:prstGeom>
        </p:spPr>
        <p:txBody>
          <a:bodyPr wrap="square" lIns="0" tIns="0" rIns="0" bIns="0">
            <a:spAutoFit/>
          </a:bodyPr>
          <a:lstStyle/>
          <a:p>
            <a:pPr lvl="0"/>
            <a:r>
              <a:rPr lang="es-PE" sz="1400" dirty="0">
                <a:latin typeface="Calibri" charset="0"/>
                <a:ea typeface="Calibri" charset="0"/>
                <a:cs typeface="Calibri" charset="0"/>
              </a:rPr>
              <a:t>Recoger los datos registrando en la hoja de verificación cada vez que se da el evento en evaluación.</a:t>
            </a:r>
          </a:p>
        </p:txBody>
      </p:sp>
      <p:grpSp>
        <p:nvGrpSpPr>
          <p:cNvPr id="19" name="Agrupar 18"/>
          <p:cNvGrpSpPr/>
          <p:nvPr/>
        </p:nvGrpSpPr>
        <p:grpSpPr>
          <a:xfrm>
            <a:off x="684213" y="3649341"/>
            <a:ext cx="140792" cy="140258"/>
            <a:chOff x="3427964" y="2244682"/>
            <a:chExt cx="225891" cy="225034"/>
          </a:xfrm>
        </p:grpSpPr>
        <p:sp>
          <p:nvSpPr>
            <p:cNvPr id="20" name="Elipse 19"/>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Elipse 20"/>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2" name="Rectángulo 21"/>
          <p:cNvSpPr/>
          <p:nvPr/>
        </p:nvSpPr>
        <p:spPr>
          <a:xfrm>
            <a:off x="969010" y="4023371"/>
            <a:ext cx="7233430" cy="215444"/>
          </a:xfrm>
          <a:prstGeom prst="rect">
            <a:avLst/>
          </a:prstGeom>
        </p:spPr>
        <p:txBody>
          <a:bodyPr wrap="square" lIns="0" tIns="0" rIns="0" bIns="0">
            <a:spAutoFit/>
          </a:bodyPr>
          <a:lstStyle/>
          <a:p>
            <a:pPr lvl="0"/>
            <a:r>
              <a:rPr lang="es-PE" sz="1400">
                <a:latin typeface="Calibri" charset="0"/>
                <a:ea typeface="Calibri" charset="0"/>
                <a:cs typeface="Calibri" charset="0"/>
              </a:rPr>
              <a:t>Tabular los datos mediante la suma de la cantidad de ocurrencias de cada categoría que se mide.</a:t>
            </a:r>
            <a:endParaRPr lang="es-PE" sz="1400" dirty="0">
              <a:latin typeface="Calibri" charset="0"/>
              <a:ea typeface="Calibri" charset="0"/>
              <a:cs typeface="Calibri" charset="0"/>
            </a:endParaRPr>
          </a:p>
        </p:txBody>
      </p:sp>
      <p:grpSp>
        <p:nvGrpSpPr>
          <p:cNvPr id="23" name="Agrupar 22"/>
          <p:cNvGrpSpPr/>
          <p:nvPr/>
        </p:nvGrpSpPr>
        <p:grpSpPr>
          <a:xfrm>
            <a:off x="684213" y="4068899"/>
            <a:ext cx="140792" cy="140258"/>
            <a:chOff x="3427964" y="2244682"/>
            <a:chExt cx="225891" cy="225034"/>
          </a:xfrm>
        </p:grpSpPr>
        <p:sp>
          <p:nvSpPr>
            <p:cNvPr id="24" name="Elipse 23"/>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Elipse 24"/>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26" name="Rectángulo 25"/>
          <p:cNvSpPr/>
          <p:nvPr/>
        </p:nvSpPr>
        <p:spPr>
          <a:xfrm>
            <a:off x="969009" y="4442929"/>
            <a:ext cx="7490763" cy="430887"/>
          </a:xfrm>
          <a:prstGeom prst="rect">
            <a:avLst/>
          </a:prstGeom>
        </p:spPr>
        <p:txBody>
          <a:bodyPr wrap="square" lIns="0" tIns="0" rIns="0" bIns="0">
            <a:spAutoFit/>
          </a:bodyPr>
          <a:lstStyle/>
          <a:p>
            <a:pPr lvl="0"/>
            <a:r>
              <a:rPr lang="es-PE" sz="1400" dirty="0">
                <a:latin typeface="Calibri" charset="0"/>
                <a:ea typeface="Calibri" charset="0"/>
                <a:cs typeface="Calibri" charset="0"/>
              </a:rPr>
              <a:t>Los datos de la hoja de verificación se pueden resumir en varias formas, tal como con un diagrama de Pareto o un histograma.</a:t>
            </a:r>
          </a:p>
        </p:txBody>
      </p:sp>
      <p:grpSp>
        <p:nvGrpSpPr>
          <p:cNvPr id="27" name="Agrupar 26"/>
          <p:cNvGrpSpPr/>
          <p:nvPr/>
        </p:nvGrpSpPr>
        <p:grpSpPr>
          <a:xfrm>
            <a:off x="684213" y="4488457"/>
            <a:ext cx="140792" cy="140258"/>
            <a:chOff x="3427964" y="2244682"/>
            <a:chExt cx="225891" cy="225034"/>
          </a:xfrm>
        </p:grpSpPr>
        <p:sp>
          <p:nvSpPr>
            <p:cNvPr id="28" name="Elipse 27"/>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Elipse 28"/>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extLst>
      <p:ext uri="{BB962C8B-B14F-4D97-AF65-F5344CB8AC3E}">
        <p14:creationId xmlns:p14="http://schemas.microsoft.com/office/powerpoint/2010/main" val="1939858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7690149" cy="293478"/>
          </a:xfrm>
          <a:prstGeom prst="rect">
            <a:avLst/>
          </a:prstGeom>
        </p:spPr>
        <p:txBody>
          <a:bodyPr wrap="square" lIns="0" tIns="0" rIns="0" bIns="46800">
            <a:spAutoFit/>
          </a:bodyPr>
          <a:lstStyle/>
          <a:p>
            <a:pPr marL="223838" indent="-223838">
              <a:spcAft>
                <a:spcPts val="600"/>
              </a:spcAft>
              <a:buFont typeface="+mj-lt"/>
              <a:buAutoNum type="arabicPeriod" startAt="2"/>
            </a:pPr>
            <a:r>
              <a:rPr lang="en-US" sz="1600" b="1" dirty="0">
                <a:solidFill>
                  <a:srgbClr val="714FA0"/>
                </a:solidFill>
                <a:latin typeface="Calibri" charset="0"/>
                <a:ea typeface="Calibri" charset="0"/>
                <a:cs typeface="Calibri" charset="0"/>
              </a:rPr>
              <a:t>HOJA DE REVISIÓN – Ejemplo 1</a:t>
            </a:r>
          </a:p>
        </p:txBody>
      </p:sp>
      <p:graphicFrame>
        <p:nvGraphicFramePr>
          <p:cNvPr id="4" name="Tabla 3"/>
          <p:cNvGraphicFramePr>
            <a:graphicFrameLocks noGrp="1"/>
          </p:cNvGraphicFramePr>
          <p:nvPr>
            <p:extLst>
              <p:ext uri="{D42A27DB-BD31-4B8C-83A1-F6EECF244321}">
                <p14:modId xmlns:p14="http://schemas.microsoft.com/office/powerpoint/2010/main" val="3504781902"/>
              </p:ext>
            </p:extLst>
          </p:nvPr>
        </p:nvGraphicFramePr>
        <p:xfrm>
          <a:off x="495299" y="1300343"/>
          <a:ext cx="8162926" cy="3688990"/>
        </p:xfrm>
        <a:graphic>
          <a:graphicData uri="http://schemas.openxmlformats.org/drawingml/2006/table">
            <a:tbl>
              <a:tblPr firstRow="1" bandRow="1">
                <a:tableStyleId>{5C22544A-7EE6-4342-B048-85BDC9FD1C3A}</a:tableStyleId>
              </a:tblPr>
              <a:tblGrid>
                <a:gridCol w="1788256">
                  <a:extLst>
                    <a:ext uri="{9D8B030D-6E8A-4147-A177-3AD203B41FA5}">
                      <a16:colId xmlns:a16="http://schemas.microsoft.com/office/drawing/2014/main" val="20000"/>
                    </a:ext>
                  </a:extLst>
                </a:gridCol>
                <a:gridCol w="1062445">
                  <a:extLst>
                    <a:ext uri="{9D8B030D-6E8A-4147-A177-3AD203B41FA5}">
                      <a16:colId xmlns:a16="http://schemas.microsoft.com/office/drawing/2014/main" val="20001"/>
                    </a:ext>
                  </a:extLst>
                </a:gridCol>
                <a:gridCol w="1062445">
                  <a:extLst>
                    <a:ext uri="{9D8B030D-6E8A-4147-A177-3AD203B41FA5}">
                      <a16:colId xmlns:a16="http://schemas.microsoft.com/office/drawing/2014/main" val="20002"/>
                    </a:ext>
                  </a:extLst>
                </a:gridCol>
                <a:gridCol w="1062445">
                  <a:extLst>
                    <a:ext uri="{9D8B030D-6E8A-4147-A177-3AD203B41FA5}">
                      <a16:colId xmlns:a16="http://schemas.microsoft.com/office/drawing/2014/main" val="20003"/>
                    </a:ext>
                  </a:extLst>
                </a:gridCol>
                <a:gridCol w="1062445">
                  <a:extLst>
                    <a:ext uri="{9D8B030D-6E8A-4147-A177-3AD203B41FA5}">
                      <a16:colId xmlns:a16="http://schemas.microsoft.com/office/drawing/2014/main" val="20004"/>
                    </a:ext>
                  </a:extLst>
                </a:gridCol>
                <a:gridCol w="1062445">
                  <a:extLst>
                    <a:ext uri="{9D8B030D-6E8A-4147-A177-3AD203B41FA5}">
                      <a16:colId xmlns:a16="http://schemas.microsoft.com/office/drawing/2014/main" val="20005"/>
                    </a:ext>
                  </a:extLst>
                </a:gridCol>
                <a:gridCol w="1062445">
                  <a:extLst>
                    <a:ext uri="{9D8B030D-6E8A-4147-A177-3AD203B41FA5}">
                      <a16:colId xmlns:a16="http://schemas.microsoft.com/office/drawing/2014/main" val="20006"/>
                    </a:ext>
                  </a:extLst>
                </a:gridCol>
              </a:tblGrid>
              <a:tr h="417696">
                <a:tc gridSpan="7">
                  <a:txBody>
                    <a:bodyPr/>
                    <a:lstStyle/>
                    <a:p>
                      <a:pPr algn="ctr"/>
                      <a:r>
                        <a:rPr lang="es-PE" sz="1400" dirty="0">
                          <a:latin typeface="Calibri" charset="0"/>
                          <a:ea typeface="Calibri" charset="0"/>
                          <a:cs typeface="Calibri" charset="0"/>
                        </a:rPr>
                        <a:t>Causas</a:t>
                      </a:r>
                      <a:r>
                        <a:rPr lang="es-PE" sz="1400" baseline="0" dirty="0">
                          <a:latin typeface="Calibri" charset="0"/>
                          <a:ea typeface="Calibri" charset="0"/>
                          <a:cs typeface="Calibri" charset="0"/>
                        </a:rPr>
                        <a:t> de cartas extraviadas</a:t>
                      </a:r>
                      <a:endParaRPr lang="es-PE" sz="1400" dirty="0">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C24E"/>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extLst>
                  <a:ext uri="{0D108BD9-81ED-4DB2-BD59-A6C34878D82A}">
                    <a16:rowId xmlns:a16="http://schemas.microsoft.com/office/drawing/2014/main" val="10000"/>
                  </a:ext>
                </a:extLst>
              </a:tr>
              <a:tr h="514811">
                <a:tc>
                  <a:txBody>
                    <a:bodyPr/>
                    <a:lstStyle/>
                    <a:p>
                      <a:r>
                        <a:rPr lang="es-PE" sz="1400" dirty="0">
                          <a:solidFill>
                            <a:srgbClr val="FFFFFF"/>
                          </a:solidFill>
                          <a:latin typeface="Calibri" charset="0"/>
                          <a:ea typeface="Calibri" charset="0"/>
                          <a:cs typeface="Calibri" charset="0"/>
                        </a:rPr>
                        <a:t>Tipo de defecto</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23 Abril</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24 Abril</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25 Abril</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26 Abril</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27 Abril</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pPr algn="ctr"/>
                      <a:r>
                        <a:rPr lang="es-PE" sz="1400" b="1" dirty="0">
                          <a:solidFill>
                            <a:srgbClr val="FFFFFF"/>
                          </a:solidFill>
                          <a:latin typeface="Calibri" charset="0"/>
                          <a:ea typeface="Calibri" charset="0"/>
                          <a:cs typeface="Calibri" charset="0"/>
                        </a:rPr>
                        <a:t>Defectos</a:t>
                      </a:r>
                      <a:r>
                        <a:rPr lang="es-PE" sz="1400" b="1" baseline="0" dirty="0">
                          <a:solidFill>
                            <a:srgbClr val="FFFFFF"/>
                          </a:solidFill>
                          <a:latin typeface="Calibri" charset="0"/>
                          <a:ea typeface="Calibri" charset="0"/>
                          <a:cs typeface="Calibri" charset="0"/>
                        </a:rPr>
                        <a:t> totales</a:t>
                      </a:r>
                      <a:endParaRPr lang="es-PE" sz="1400" b="1" dirty="0">
                        <a:solidFill>
                          <a:srgbClr val="FFFFFF"/>
                        </a:solidFill>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extLst>
                  <a:ext uri="{0D108BD9-81ED-4DB2-BD59-A6C34878D82A}">
                    <a16:rowId xmlns:a16="http://schemas.microsoft.com/office/drawing/2014/main" val="10001"/>
                  </a:ext>
                </a:extLst>
              </a:tr>
              <a:tr h="420689">
                <a:tc>
                  <a:txBody>
                    <a:bodyPr/>
                    <a:lstStyle/>
                    <a:p>
                      <a:r>
                        <a:rPr lang="es-PE" sz="1400" dirty="0">
                          <a:latin typeface="Calibri" charset="0"/>
                          <a:ea typeface="Calibri" charset="0"/>
                          <a:cs typeface="Calibri" charset="0"/>
                        </a:rPr>
                        <a:t>Dirección</a:t>
                      </a:r>
                      <a:r>
                        <a:rPr lang="es-PE" sz="1400" baseline="0" dirty="0">
                          <a:latin typeface="Calibri" charset="0"/>
                          <a:ea typeface="Calibri" charset="0"/>
                          <a:cs typeface="Calibri" charset="0"/>
                        </a:rPr>
                        <a:t> ilegible</a:t>
                      </a:r>
                      <a:endParaRPr lang="es-PE" sz="1400" dirty="0">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IIIII    IIIII 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  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IIIII    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IIIII </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71</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2"/>
                  </a:ext>
                </a:extLst>
              </a:tr>
              <a:tr h="668395">
                <a:tc>
                  <a:txBody>
                    <a:bodyPr/>
                    <a:lstStyle/>
                    <a:p>
                      <a:r>
                        <a:rPr lang="es-PE" sz="1400" dirty="0">
                          <a:latin typeface="Calibri" charset="0"/>
                          <a:ea typeface="Calibri" charset="0"/>
                          <a:cs typeface="Calibri" charset="0"/>
                        </a:rPr>
                        <a:t>Departamento incorrecto</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ES" sz="1400" dirty="0">
                          <a:latin typeface="Calibri" charset="0"/>
                          <a:ea typeface="Calibri" charset="0"/>
                          <a:cs typeface="Calibri" charset="0"/>
                        </a:rPr>
                        <a:t>---</a:t>
                      </a:r>
                      <a:endParaRPr lang="es-PE" sz="1400" dirty="0">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22</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3"/>
                  </a:ext>
                </a:extLst>
              </a:tr>
              <a:tr h="668395">
                <a:tc>
                  <a:txBody>
                    <a:bodyPr/>
                    <a:lstStyle/>
                    <a:p>
                      <a:r>
                        <a:rPr lang="es-PE" sz="1400" dirty="0">
                          <a:latin typeface="Calibri" charset="0"/>
                          <a:ea typeface="Calibri" charset="0"/>
                          <a:cs typeface="Calibri" charset="0"/>
                        </a:rPr>
                        <a:t>Dirección postal incorrecta</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IIIII    IIIII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 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IIIII</a:t>
                      </a:r>
                    </a:p>
                    <a:p>
                      <a:pPr marL="0" marR="0" indent="0" algn="ctr" defTabSz="914400" rtl="0" eaLnBrk="1" fontAlgn="auto" latinLnBrk="0" hangingPunct="1">
                        <a:lnSpc>
                          <a:spcPct val="100000"/>
                        </a:lnSpc>
                        <a:spcBef>
                          <a:spcPts val="0"/>
                        </a:spcBef>
                        <a:spcAft>
                          <a:spcPts val="0"/>
                        </a:spcAft>
                        <a:buClrTx/>
                        <a:buSzTx/>
                        <a:buFontTx/>
                        <a:buNone/>
                        <a:tabLst/>
                        <a:defRPr/>
                      </a:pPr>
                      <a:r>
                        <a:rPr lang="es-PE" sz="1400" dirty="0">
                          <a:latin typeface="Calibri" charset="0"/>
                          <a:ea typeface="Calibri" charset="0"/>
                          <a:cs typeface="Calibri" charset="0"/>
                        </a:rPr>
                        <a:t>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    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59</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4"/>
                  </a:ext>
                </a:extLst>
              </a:tr>
              <a:tr h="483543">
                <a:tc>
                  <a:txBody>
                    <a:bodyPr/>
                    <a:lstStyle/>
                    <a:p>
                      <a:r>
                        <a:rPr lang="es-PE" sz="1400" dirty="0">
                          <a:latin typeface="Calibri" charset="0"/>
                          <a:ea typeface="Calibri" charset="0"/>
                          <a:cs typeface="Calibri" charset="0"/>
                        </a:rPr>
                        <a:t>Estampilla incorrecta</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IIII</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16</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5"/>
                  </a:ext>
                </a:extLst>
              </a:tr>
              <a:tr h="420689">
                <a:tc>
                  <a:txBody>
                    <a:bodyPr/>
                    <a:lstStyle/>
                    <a:p>
                      <a:r>
                        <a:rPr lang="es-PE" sz="1400" b="1" dirty="0">
                          <a:latin typeface="Calibri" charset="0"/>
                          <a:ea typeface="Calibri" charset="0"/>
                          <a:cs typeface="Calibri" charset="0"/>
                        </a:rPr>
                        <a:t>Defectos totales</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50</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19</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36</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34</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29</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168</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7088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05479" y="614663"/>
            <a:ext cx="7690149" cy="293478"/>
          </a:xfrm>
          <a:prstGeom prst="rect">
            <a:avLst/>
          </a:prstGeom>
        </p:spPr>
        <p:txBody>
          <a:bodyPr wrap="square" lIns="0" tIns="0" rIns="0" bIns="46800">
            <a:spAutoFit/>
          </a:bodyPr>
          <a:lstStyle/>
          <a:p>
            <a:pPr marL="223838" indent="-223838">
              <a:spcAft>
                <a:spcPts val="600"/>
              </a:spcAft>
              <a:buFont typeface="+mj-lt"/>
              <a:buAutoNum type="arabicPeriod" startAt="2"/>
            </a:pPr>
            <a:r>
              <a:rPr lang="en-US" sz="1600" b="1" dirty="0">
                <a:solidFill>
                  <a:srgbClr val="714FA0"/>
                </a:solidFill>
                <a:latin typeface="Calibri" charset="0"/>
                <a:ea typeface="Calibri" charset="0"/>
                <a:cs typeface="Calibri" charset="0"/>
              </a:rPr>
              <a:t>HOJA DE REVISIÓN – Ejemplo 2</a:t>
            </a:r>
          </a:p>
        </p:txBody>
      </p:sp>
      <p:graphicFrame>
        <p:nvGraphicFramePr>
          <p:cNvPr id="4" name="Tabla 3"/>
          <p:cNvGraphicFramePr>
            <a:graphicFrameLocks noGrp="1"/>
          </p:cNvGraphicFramePr>
          <p:nvPr>
            <p:extLst>
              <p:ext uri="{D42A27DB-BD31-4B8C-83A1-F6EECF244321}">
                <p14:modId xmlns:p14="http://schemas.microsoft.com/office/powerpoint/2010/main" val="2007145410"/>
              </p:ext>
            </p:extLst>
          </p:nvPr>
        </p:nvGraphicFramePr>
        <p:xfrm>
          <a:off x="490537" y="1006865"/>
          <a:ext cx="8162926" cy="4015232"/>
        </p:xfrm>
        <a:graphic>
          <a:graphicData uri="http://schemas.openxmlformats.org/drawingml/2006/table">
            <a:tbl>
              <a:tblPr firstRow="1" bandRow="1">
                <a:tableStyleId>{5C22544A-7EE6-4342-B048-85BDC9FD1C3A}</a:tableStyleId>
              </a:tblPr>
              <a:tblGrid>
                <a:gridCol w="1788256">
                  <a:extLst>
                    <a:ext uri="{9D8B030D-6E8A-4147-A177-3AD203B41FA5}">
                      <a16:colId xmlns:a16="http://schemas.microsoft.com/office/drawing/2014/main" val="20000"/>
                    </a:ext>
                  </a:extLst>
                </a:gridCol>
                <a:gridCol w="1062445">
                  <a:extLst>
                    <a:ext uri="{9D8B030D-6E8A-4147-A177-3AD203B41FA5}">
                      <a16:colId xmlns:a16="http://schemas.microsoft.com/office/drawing/2014/main" val="20001"/>
                    </a:ext>
                  </a:extLst>
                </a:gridCol>
                <a:gridCol w="1062445">
                  <a:extLst>
                    <a:ext uri="{9D8B030D-6E8A-4147-A177-3AD203B41FA5}">
                      <a16:colId xmlns:a16="http://schemas.microsoft.com/office/drawing/2014/main" val="20002"/>
                    </a:ext>
                  </a:extLst>
                </a:gridCol>
                <a:gridCol w="1062445">
                  <a:extLst>
                    <a:ext uri="{9D8B030D-6E8A-4147-A177-3AD203B41FA5}">
                      <a16:colId xmlns:a16="http://schemas.microsoft.com/office/drawing/2014/main" val="20003"/>
                    </a:ext>
                  </a:extLst>
                </a:gridCol>
                <a:gridCol w="1062445">
                  <a:extLst>
                    <a:ext uri="{9D8B030D-6E8A-4147-A177-3AD203B41FA5}">
                      <a16:colId xmlns:a16="http://schemas.microsoft.com/office/drawing/2014/main" val="20004"/>
                    </a:ext>
                  </a:extLst>
                </a:gridCol>
                <a:gridCol w="1062445">
                  <a:extLst>
                    <a:ext uri="{9D8B030D-6E8A-4147-A177-3AD203B41FA5}">
                      <a16:colId xmlns:a16="http://schemas.microsoft.com/office/drawing/2014/main" val="20005"/>
                    </a:ext>
                  </a:extLst>
                </a:gridCol>
                <a:gridCol w="1062445">
                  <a:extLst>
                    <a:ext uri="{9D8B030D-6E8A-4147-A177-3AD203B41FA5}">
                      <a16:colId xmlns:a16="http://schemas.microsoft.com/office/drawing/2014/main" val="20006"/>
                    </a:ext>
                  </a:extLst>
                </a:gridCol>
              </a:tblGrid>
              <a:tr h="417696">
                <a:tc gridSpan="7">
                  <a:txBody>
                    <a:bodyPr/>
                    <a:lstStyle/>
                    <a:p>
                      <a:pPr algn="ctr"/>
                      <a:r>
                        <a:rPr lang="es-PE" sz="1400" dirty="0">
                          <a:latin typeface="Calibri" charset="0"/>
                          <a:ea typeface="Calibri" charset="0"/>
                          <a:cs typeface="Calibri" charset="0"/>
                        </a:rPr>
                        <a:t>Quejas por lentitud del servicio durante horas pico</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C24E"/>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tc hMerge="1">
                  <a:txBody>
                    <a:bodyPr/>
                    <a:lstStyle/>
                    <a:p>
                      <a:endParaRPr lang="es-PE" sz="1800" dirty="0"/>
                    </a:p>
                  </a:txBody>
                  <a:tcPr marL="88416" marR="88416" marT="44208" marB="44208">
                    <a:solidFill>
                      <a:schemeClr val="accent3"/>
                    </a:solidFill>
                  </a:tcPr>
                </a:tc>
                <a:extLst>
                  <a:ext uri="{0D108BD9-81ED-4DB2-BD59-A6C34878D82A}">
                    <a16:rowId xmlns:a16="http://schemas.microsoft.com/office/drawing/2014/main" val="10000"/>
                  </a:ext>
                </a:extLst>
              </a:tr>
              <a:tr h="514811">
                <a:tc>
                  <a:txBody>
                    <a:bodyPr/>
                    <a:lstStyle/>
                    <a:p>
                      <a:r>
                        <a:rPr lang="es-PE" sz="1400" dirty="0">
                          <a:solidFill>
                            <a:srgbClr val="FFFFFF"/>
                          </a:solidFill>
                          <a:latin typeface="Calibri" charset="0"/>
                          <a:ea typeface="Calibri" charset="0"/>
                          <a:cs typeface="Calibri" charset="0"/>
                        </a:rPr>
                        <a:t>Días de la Semana</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09:00 am</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1:00 pm</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3:00 pm</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6:00 pm</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r>
                        <a:rPr lang="es-PE" sz="1400" dirty="0">
                          <a:solidFill>
                            <a:srgbClr val="FFFFFF"/>
                          </a:solidFill>
                          <a:latin typeface="Calibri" charset="0"/>
                          <a:ea typeface="Calibri" charset="0"/>
                          <a:cs typeface="Calibri" charset="0"/>
                        </a:rPr>
                        <a:t>9:00 pm</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tc>
                  <a:txBody>
                    <a:bodyPr/>
                    <a:lstStyle/>
                    <a:p>
                      <a:pPr algn="ctr"/>
                      <a:r>
                        <a:rPr lang="es-PE" sz="1400" b="1" dirty="0">
                          <a:solidFill>
                            <a:srgbClr val="FFFFFF"/>
                          </a:solidFill>
                          <a:latin typeface="Calibri" charset="0"/>
                          <a:ea typeface="Calibri" charset="0"/>
                          <a:cs typeface="Calibri" charset="0"/>
                        </a:rPr>
                        <a:t>Defectos</a:t>
                      </a:r>
                      <a:r>
                        <a:rPr lang="es-PE" sz="1400" b="1" baseline="0" dirty="0">
                          <a:solidFill>
                            <a:srgbClr val="FFFFFF"/>
                          </a:solidFill>
                          <a:latin typeface="Calibri" charset="0"/>
                          <a:ea typeface="Calibri" charset="0"/>
                          <a:cs typeface="Calibri" charset="0"/>
                        </a:rPr>
                        <a:t> totales</a:t>
                      </a:r>
                      <a:endParaRPr lang="es-PE" sz="1400" b="1" dirty="0">
                        <a:solidFill>
                          <a:srgbClr val="FFFFFF"/>
                        </a:solidFill>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14FA0"/>
                    </a:solidFill>
                  </a:tcPr>
                </a:tc>
                <a:extLst>
                  <a:ext uri="{0D108BD9-81ED-4DB2-BD59-A6C34878D82A}">
                    <a16:rowId xmlns:a16="http://schemas.microsoft.com/office/drawing/2014/main" val="10001"/>
                  </a:ext>
                </a:extLst>
              </a:tr>
              <a:tr h="420689">
                <a:tc>
                  <a:txBody>
                    <a:bodyPr/>
                    <a:lstStyle/>
                    <a:p>
                      <a:r>
                        <a:rPr lang="es-PE" sz="1400" dirty="0">
                          <a:latin typeface="Calibri" charset="0"/>
                          <a:ea typeface="Calibri" charset="0"/>
                          <a:cs typeface="Calibri" charset="0"/>
                        </a:rPr>
                        <a:t>Lunes</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15</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10</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  15</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15</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11</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66</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2"/>
                  </a:ext>
                </a:extLst>
              </a:tr>
              <a:tr h="668395">
                <a:tc>
                  <a:txBody>
                    <a:bodyPr/>
                    <a:lstStyle/>
                    <a:p>
                      <a:r>
                        <a:rPr lang="es-PE" sz="1400" dirty="0">
                          <a:latin typeface="Calibri" charset="0"/>
                          <a:ea typeface="Calibri" charset="0"/>
                          <a:cs typeface="Calibri" charset="0"/>
                        </a:rPr>
                        <a:t>Martes</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6</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2</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ES" sz="1400" dirty="0">
                          <a:latin typeface="Calibri" charset="0"/>
                          <a:ea typeface="Calibri" charset="0"/>
                          <a:cs typeface="Calibri" charset="0"/>
                        </a:rPr>
                        <a:t>0</a:t>
                      </a:r>
                      <a:endParaRPr lang="es-PE" sz="1400" dirty="0">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5</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5</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18</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3"/>
                  </a:ext>
                </a:extLst>
              </a:tr>
              <a:tr h="668395">
                <a:tc>
                  <a:txBody>
                    <a:bodyPr/>
                    <a:lstStyle/>
                    <a:p>
                      <a:r>
                        <a:rPr lang="es-PE" sz="1400" dirty="0">
                          <a:latin typeface="Calibri" charset="0"/>
                          <a:ea typeface="Calibri" charset="0"/>
                          <a:cs typeface="Calibri" charset="0"/>
                        </a:rPr>
                        <a:t>Miércoles</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20</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10</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 15</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12</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10</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67</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4"/>
                  </a:ext>
                </a:extLst>
              </a:tr>
              <a:tr h="483543">
                <a:tc>
                  <a:txBody>
                    <a:bodyPr/>
                    <a:lstStyle/>
                    <a:p>
                      <a:r>
                        <a:rPr lang="es-PE" sz="1400" dirty="0">
                          <a:latin typeface="Calibri" charset="0"/>
                          <a:ea typeface="Calibri" charset="0"/>
                          <a:cs typeface="Calibri" charset="0"/>
                        </a:rPr>
                        <a:t>Jueves</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10</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5</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2</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3</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dirty="0">
                          <a:latin typeface="Calibri" charset="0"/>
                          <a:ea typeface="Calibri" charset="0"/>
                          <a:cs typeface="Calibri" charset="0"/>
                        </a:rPr>
                        <a:t>5</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alpha val="54902"/>
                      </a:srgbClr>
                    </a:solidFill>
                  </a:tcPr>
                </a:tc>
                <a:tc>
                  <a:txBody>
                    <a:bodyPr/>
                    <a:lstStyle/>
                    <a:p>
                      <a:pPr algn="ctr"/>
                      <a:r>
                        <a:rPr lang="es-PE" sz="1400" b="1" dirty="0">
                          <a:latin typeface="Calibri" charset="0"/>
                          <a:ea typeface="Calibri" charset="0"/>
                          <a:cs typeface="Calibri" charset="0"/>
                        </a:rPr>
                        <a:t>25</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5"/>
                  </a:ext>
                </a:extLst>
              </a:tr>
              <a:tr h="420689">
                <a:tc>
                  <a:txBody>
                    <a:bodyPr/>
                    <a:lstStyle/>
                    <a:p>
                      <a:pPr marL="0" algn="l" defTabSz="914400" rtl="0" eaLnBrk="1" latinLnBrk="0" hangingPunct="1"/>
                      <a:r>
                        <a:rPr lang="es-ES" sz="1400" kern="1200" dirty="0">
                          <a:solidFill>
                            <a:schemeClr val="dk1"/>
                          </a:solidFill>
                          <a:latin typeface="Calibri" charset="0"/>
                          <a:ea typeface="Calibri" charset="0"/>
                          <a:cs typeface="Calibri" charset="0"/>
                        </a:rPr>
                        <a:t>Viernes</a:t>
                      </a:r>
                      <a:endParaRPr lang="es-PE" sz="1400" kern="1200" dirty="0">
                        <a:solidFill>
                          <a:schemeClr val="dk1"/>
                        </a:solidFill>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4DDED"/>
                    </a:solidFill>
                  </a:tcPr>
                </a:tc>
                <a:tc>
                  <a:txBody>
                    <a:bodyPr/>
                    <a:lstStyle/>
                    <a:p>
                      <a:pPr marL="0" algn="ctr" defTabSz="914400" rtl="0" eaLnBrk="1" latinLnBrk="0" hangingPunct="1"/>
                      <a:r>
                        <a:rPr lang="es-ES" sz="1400" kern="1200" dirty="0">
                          <a:solidFill>
                            <a:schemeClr val="dk1"/>
                          </a:solidFill>
                          <a:latin typeface="Calibri" charset="0"/>
                          <a:ea typeface="Calibri" charset="0"/>
                          <a:cs typeface="Calibri" charset="0"/>
                        </a:rPr>
                        <a:t>14</a:t>
                      </a:r>
                      <a:endParaRPr lang="es-PE" sz="1400" kern="1200" dirty="0">
                        <a:solidFill>
                          <a:schemeClr val="dk1"/>
                        </a:solidFill>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4DDED"/>
                    </a:solidFill>
                  </a:tcPr>
                </a:tc>
                <a:tc>
                  <a:txBody>
                    <a:bodyPr/>
                    <a:lstStyle/>
                    <a:p>
                      <a:pPr marL="0" algn="ctr" defTabSz="914400" rtl="0" eaLnBrk="1" latinLnBrk="0" hangingPunct="1"/>
                      <a:r>
                        <a:rPr lang="es-ES" sz="1400" kern="1200" dirty="0">
                          <a:solidFill>
                            <a:schemeClr val="dk1"/>
                          </a:solidFill>
                          <a:latin typeface="Calibri" charset="0"/>
                          <a:ea typeface="Calibri" charset="0"/>
                          <a:cs typeface="Calibri" charset="0"/>
                        </a:rPr>
                        <a:t>5</a:t>
                      </a:r>
                      <a:endParaRPr lang="es-PE" sz="1400" kern="1200" dirty="0">
                        <a:solidFill>
                          <a:schemeClr val="dk1"/>
                        </a:solidFill>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4DDED"/>
                    </a:solidFill>
                  </a:tcPr>
                </a:tc>
                <a:tc>
                  <a:txBody>
                    <a:bodyPr/>
                    <a:lstStyle/>
                    <a:p>
                      <a:pPr marL="0" algn="ctr" defTabSz="914400" rtl="0" eaLnBrk="1" latinLnBrk="0" hangingPunct="1"/>
                      <a:r>
                        <a:rPr lang="es-ES" sz="1400" kern="1200" dirty="0">
                          <a:solidFill>
                            <a:schemeClr val="dk1"/>
                          </a:solidFill>
                          <a:latin typeface="Calibri" charset="0"/>
                          <a:ea typeface="Calibri" charset="0"/>
                          <a:cs typeface="Calibri" charset="0"/>
                        </a:rPr>
                        <a:t>7</a:t>
                      </a:r>
                      <a:endParaRPr lang="es-PE" sz="1400" kern="1200" dirty="0">
                        <a:solidFill>
                          <a:schemeClr val="dk1"/>
                        </a:solidFill>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4DDED"/>
                    </a:solidFill>
                  </a:tcPr>
                </a:tc>
                <a:tc>
                  <a:txBody>
                    <a:bodyPr/>
                    <a:lstStyle/>
                    <a:p>
                      <a:pPr marL="0" algn="ctr" defTabSz="914400" rtl="0" eaLnBrk="1" latinLnBrk="0" hangingPunct="1"/>
                      <a:r>
                        <a:rPr lang="es-ES" sz="1400" kern="1200" dirty="0">
                          <a:solidFill>
                            <a:schemeClr val="dk1"/>
                          </a:solidFill>
                          <a:latin typeface="Calibri" charset="0"/>
                          <a:ea typeface="Calibri" charset="0"/>
                          <a:cs typeface="Calibri" charset="0"/>
                        </a:rPr>
                        <a:t>12</a:t>
                      </a:r>
                      <a:endParaRPr lang="es-PE" sz="1400" kern="1200" dirty="0">
                        <a:solidFill>
                          <a:schemeClr val="dk1"/>
                        </a:solidFill>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4DDED"/>
                    </a:solidFill>
                  </a:tcPr>
                </a:tc>
                <a:tc>
                  <a:txBody>
                    <a:bodyPr/>
                    <a:lstStyle/>
                    <a:p>
                      <a:pPr marL="0" algn="ctr" defTabSz="914400" rtl="0" eaLnBrk="1" latinLnBrk="0" hangingPunct="1"/>
                      <a:r>
                        <a:rPr lang="es-ES" sz="1400" kern="1200" dirty="0">
                          <a:solidFill>
                            <a:schemeClr val="dk1"/>
                          </a:solidFill>
                          <a:latin typeface="Calibri" charset="0"/>
                          <a:ea typeface="Calibri" charset="0"/>
                          <a:cs typeface="Calibri" charset="0"/>
                        </a:rPr>
                        <a:t>3</a:t>
                      </a:r>
                      <a:endParaRPr lang="es-PE" sz="1400" kern="1200" dirty="0">
                        <a:solidFill>
                          <a:schemeClr val="dk1"/>
                        </a:solidFill>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4DDED"/>
                    </a:solidFill>
                  </a:tcPr>
                </a:tc>
                <a:tc>
                  <a:txBody>
                    <a:bodyPr/>
                    <a:lstStyle/>
                    <a:p>
                      <a:pPr algn="ctr"/>
                      <a:r>
                        <a:rPr lang="es-ES" sz="1400" b="1" dirty="0">
                          <a:latin typeface="Calibri" charset="0"/>
                          <a:ea typeface="Calibri" charset="0"/>
                          <a:cs typeface="Calibri" charset="0"/>
                        </a:rPr>
                        <a:t>41</a:t>
                      </a:r>
                      <a:endParaRPr lang="es-PE" sz="1400" b="1" dirty="0">
                        <a:latin typeface="Calibri" charset="0"/>
                        <a:ea typeface="Calibri" charset="0"/>
                        <a:cs typeface="Calibri" charset="0"/>
                      </a:endParaRP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2856119580"/>
                  </a:ext>
                </a:extLst>
              </a:tr>
              <a:tr h="420689">
                <a:tc>
                  <a:txBody>
                    <a:bodyPr/>
                    <a:lstStyle/>
                    <a:p>
                      <a:r>
                        <a:rPr lang="es-PE" sz="1400" b="1" dirty="0">
                          <a:latin typeface="Calibri" charset="0"/>
                          <a:ea typeface="Calibri" charset="0"/>
                          <a:cs typeface="Calibri" charset="0"/>
                        </a:rPr>
                        <a:t>Defectos totales</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ES" sz="1400" b="1" dirty="0">
                          <a:latin typeface="Calibri" charset="0"/>
                          <a:ea typeface="Calibri" charset="0"/>
                          <a:cs typeface="Calibri" charset="0"/>
                        </a:rPr>
                        <a:t>6</a:t>
                      </a:r>
                      <a:r>
                        <a:rPr lang="es-PE" sz="1400" b="1" dirty="0">
                          <a:latin typeface="Calibri" charset="0"/>
                          <a:ea typeface="Calibri" charset="0"/>
                          <a:cs typeface="Calibri" charset="0"/>
                        </a:rPr>
                        <a:t>5</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32</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39</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47</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34</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tc>
                  <a:txBody>
                    <a:bodyPr/>
                    <a:lstStyle/>
                    <a:p>
                      <a:pPr algn="ctr"/>
                      <a:r>
                        <a:rPr lang="es-PE" sz="1400" b="1" dirty="0">
                          <a:latin typeface="Calibri" charset="0"/>
                          <a:ea typeface="Calibri" charset="0"/>
                          <a:cs typeface="Calibri" charset="0"/>
                        </a:rPr>
                        <a:t>217</a:t>
                      </a:r>
                    </a:p>
                  </a:txBody>
                  <a:tcPr marL="88416" marR="88416" marT="44208" marB="44208"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4CBE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53873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2832635"/>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indent="223838">
              <a:spcAft>
                <a:spcPts val="0"/>
              </a:spcAft>
            </a:pPr>
            <a:r>
              <a:rPr lang="es-PE" sz="1600" b="1" dirty="0">
                <a:latin typeface="Calibri" charset="0"/>
                <a:ea typeface="Calibri" charset="0"/>
                <a:cs typeface="Calibri" charset="0"/>
              </a:rPr>
              <a:t>Descripción: </a:t>
            </a:r>
          </a:p>
          <a:p>
            <a:pPr marL="404813" indent="-180975" algn="just">
              <a:buFont typeface="Arial" charset="0"/>
              <a:buChar char="•"/>
            </a:pPr>
            <a:r>
              <a:rPr lang="es-ES" sz="1600" dirty="0">
                <a:latin typeface="Calibri" charset="0"/>
                <a:ea typeface="Calibri" charset="0"/>
                <a:cs typeface="Calibri" charset="0"/>
              </a:rPr>
              <a:t>El gráfico de control es un gráfico utilizado para estudiar cómo un proceso cambia con el tiempo. Los datos se representan en orden cronológico. Un gráfico de control siempre tiene una línea central para la media, una línea superior para el límite de control superior y una línea inferior para el límite inferior de control. </a:t>
            </a:r>
          </a:p>
          <a:p>
            <a:pPr marL="404813" indent="-180975" algn="just">
              <a:buFont typeface="Arial" charset="0"/>
              <a:buChar char="•"/>
            </a:pPr>
            <a:endParaRPr lang="es-ES" sz="1600" dirty="0">
              <a:latin typeface="Calibri" charset="0"/>
              <a:ea typeface="Calibri" charset="0"/>
              <a:cs typeface="Calibri" charset="0"/>
            </a:endParaRPr>
          </a:p>
          <a:p>
            <a:pPr marL="404813" indent="-180975" algn="just">
              <a:buFont typeface="Arial" charset="0"/>
              <a:buChar char="•"/>
            </a:pPr>
            <a:r>
              <a:rPr lang="es-ES" sz="1600" dirty="0">
                <a:latin typeface="Calibri" charset="0"/>
                <a:ea typeface="Calibri" charset="0"/>
                <a:cs typeface="Calibri" charset="0"/>
              </a:rPr>
              <a:t>Estas líneas se determinan a partir de datos históricos. Al comparar los datos actuales a estas líneas, se puede sacar conclusiones sobre si la variación del proceso es constante (dentro de los límites) o es impredecible (fuera de fuera de los límites y afectado por causas especiales de variación).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208712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293478"/>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p:txBody>
      </p:sp>
      <p:pic>
        <p:nvPicPr>
          <p:cNvPr id="4" name="Imagen 3"/>
          <p:cNvPicPr>
            <a:picLocks noChangeAspect="1"/>
          </p:cNvPicPr>
          <p:nvPr/>
        </p:nvPicPr>
        <p:blipFill>
          <a:blip r:embed="rId3" cstate="print"/>
          <a:stretch>
            <a:fillRect/>
          </a:stretch>
        </p:blipFill>
        <p:spPr>
          <a:xfrm>
            <a:off x="967400" y="2208865"/>
            <a:ext cx="7209199" cy="2254729"/>
          </a:xfrm>
          <a:prstGeom prst="rect">
            <a:avLst/>
          </a:prstGeom>
        </p:spPr>
      </p:pic>
      <p:sp>
        <p:nvSpPr>
          <p:cNvPr id="5" name="CuadroTexto 4"/>
          <p:cNvSpPr txBox="1"/>
          <p:nvPr/>
        </p:nvSpPr>
        <p:spPr>
          <a:xfrm>
            <a:off x="2714161" y="1573605"/>
            <a:ext cx="3675707" cy="276999"/>
          </a:xfrm>
          <a:prstGeom prst="rect">
            <a:avLst/>
          </a:prstGeom>
          <a:solidFill>
            <a:schemeClr val="bg1"/>
          </a:solidFill>
        </p:spPr>
        <p:txBody>
          <a:bodyPr wrap="square" lIns="0" tIns="0" rIns="0" bIns="0" rtlCol="0">
            <a:spAutoFit/>
          </a:bodyPr>
          <a:lstStyle/>
          <a:p>
            <a:pPr algn="ctr">
              <a:spcAft>
                <a:spcPts val="600"/>
              </a:spcAft>
            </a:pPr>
            <a:r>
              <a:rPr lang="es-PE" b="1" dirty="0">
                <a:latin typeface="Calibri" charset="0"/>
                <a:ea typeface="Calibri" charset="0"/>
                <a:cs typeface="Calibri" charset="0"/>
              </a:rPr>
              <a:t>Proceso de enlatado de comida</a:t>
            </a:r>
          </a:p>
        </p:txBody>
      </p:sp>
    </p:spTree>
    <p:extLst>
      <p:ext uri="{BB962C8B-B14F-4D97-AF65-F5344CB8AC3E}">
        <p14:creationId xmlns:p14="http://schemas.microsoft.com/office/powerpoint/2010/main" val="1125072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339968" y="764712"/>
            <a:ext cx="3534608" cy="293478"/>
          </a:xfrm>
          <a:prstGeom prst="rect">
            <a:avLst/>
          </a:prstGeom>
        </p:spPr>
        <p:txBody>
          <a:bodyPr wrap="square" lIns="0" tIns="0" rIns="0" bIns="46800">
            <a:spAutoFit/>
          </a:bodyPr>
          <a:lstStyle/>
          <a:p>
            <a:pPr>
              <a:spcAft>
                <a:spcPts val="600"/>
              </a:spcAft>
            </a:pPr>
            <a:r>
              <a:rPr lang="es-ES_tradnl" sz="1600" b="1" dirty="0">
                <a:solidFill>
                  <a:srgbClr val="714FA0"/>
                </a:solidFill>
                <a:latin typeface="Calibri" charset="0"/>
                <a:ea typeface="Calibri" charset="0"/>
                <a:cs typeface="Calibri" charset="0"/>
              </a:rPr>
              <a:t>3. </a:t>
            </a:r>
            <a:r>
              <a:rPr lang="en-US" sz="1600" b="1" dirty="0">
                <a:solidFill>
                  <a:srgbClr val="714FA0"/>
                </a:solidFill>
                <a:latin typeface="Calibri" charset="0"/>
                <a:ea typeface="Calibri" charset="0"/>
                <a:cs typeface="Calibri" charset="0"/>
              </a:rPr>
              <a:t>GRÁFICAS DE CONTROL </a:t>
            </a:r>
            <a:r>
              <a:rPr lang="es-ES_tradnl" sz="1400" b="1" dirty="0">
                <a:latin typeface="Calibri" charset="0"/>
                <a:ea typeface="Calibri" charset="0"/>
                <a:cs typeface="Calibri" charset="0"/>
              </a:rPr>
              <a:t>cuando usarlo</a:t>
            </a:r>
            <a:r>
              <a:rPr lang="es-ES_tradnl" sz="1600" b="1" dirty="0">
                <a:solidFill>
                  <a:srgbClr val="714FA0"/>
                </a:solidFill>
                <a:latin typeface="Calibri" charset="0"/>
                <a:ea typeface="Calibri" charset="0"/>
                <a:cs typeface="Calibri" charset="0"/>
              </a:rPr>
              <a:t> </a:t>
            </a:r>
          </a:p>
        </p:txBody>
      </p:sp>
      <p:grpSp>
        <p:nvGrpSpPr>
          <p:cNvPr id="12" name="Agrupar 11"/>
          <p:cNvGrpSpPr/>
          <p:nvPr/>
        </p:nvGrpSpPr>
        <p:grpSpPr>
          <a:xfrm>
            <a:off x="691661" y="2843873"/>
            <a:ext cx="7763023" cy="2390115"/>
            <a:chOff x="684213" y="3036888"/>
            <a:chExt cx="7849972" cy="2115988"/>
          </a:xfrm>
        </p:grpSpPr>
        <p:sp>
          <p:nvSpPr>
            <p:cNvPr id="6" name="Rectángulo redondeado 5"/>
            <p:cNvSpPr/>
            <p:nvPr/>
          </p:nvSpPr>
          <p:spPr>
            <a:xfrm>
              <a:off x="684213" y="3036888"/>
              <a:ext cx="1806030"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PE" sz="1400" dirty="0">
                  <a:latin typeface="Calibri" panose="020F0502020204030204" pitchFamily="34" charset="0"/>
                  <a:cs typeface="Calibri" panose="020F0502020204030204" pitchFamily="34" charset="0"/>
                </a:rPr>
                <a:t>Cuando se controla procesos en marcha para encontrar y corregir los problemas que se producen. </a:t>
              </a:r>
            </a:p>
          </p:txBody>
        </p:sp>
        <p:sp>
          <p:nvSpPr>
            <p:cNvPr id="8" name="Rectángulo redondeado 7"/>
            <p:cNvSpPr/>
            <p:nvPr/>
          </p:nvSpPr>
          <p:spPr>
            <a:xfrm>
              <a:off x="2562668" y="3036888"/>
              <a:ext cx="2052573"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PE" sz="1400" dirty="0">
                  <a:latin typeface="Calibri" charset="0"/>
                  <a:cs typeface="Calibri" charset="0"/>
                </a:rPr>
                <a:t>Para predecir el rango esperado de los resultados de un proceso. </a:t>
              </a:r>
            </a:p>
          </p:txBody>
        </p:sp>
        <p:sp>
          <p:nvSpPr>
            <p:cNvPr id="9" name="Rectángulo redondeado 8"/>
            <p:cNvSpPr/>
            <p:nvPr/>
          </p:nvSpPr>
          <p:spPr>
            <a:xfrm>
              <a:off x="4687666" y="3036888"/>
              <a:ext cx="1865919"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PE" sz="1400" dirty="0">
                  <a:latin typeface="Calibri" charset="0"/>
                  <a:cs typeface="Calibri" charset="0"/>
                </a:rPr>
                <a:t>Para determinar si un proceso es estable (en el control estadístico). </a:t>
              </a:r>
            </a:p>
          </p:txBody>
        </p:sp>
        <p:sp>
          <p:nvSpPr>
            <p:cNvPr id="10" name="Rectángulo redondeado 9"/>
            <p:cNvSpPr/>
            <p:nvPr/>
          </p:nvSpPr>
          <p:spPr>
            <a:xfrm>
              <a:off x="6626010"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PE" sz="1400" dirty="0">
                  <a:latin typeface="Calibri" charset="0"/>
                  <a:cs typeface="Calibri" charset="0"/>
                </a:rPr>
                <a:t>Para analizar los patrones de variación del proceso por causas especiales (eventos que no son de rutina) o causas comunes (integrados en el proceso).</a:t>
              </a:r>
            </a:p>
          </p:txBody>
        </p:sp>
      </p:grpSp>
      <p:sp>
        <p:nvSpPr>
          <p:cNvPr id="13" name="Flecha izquierda y derecha 12"/>
          <p:cNvSpPr/>
          <p:nvPr/>
        </p:nvSpPr>
        <p:spPr>
          <a:xfrm>
            <a:off x="743624" y="4832593"/>
            <a:ext cx="7671048" cy="235390"/>
          </a:xfrm>
          <a:prstGeom prst="leftRightArrow">
            <a:avLst/>
          </a:prstGeom>
          <a:solidFill>
            <a:srgbClr val="D4C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4" name="Imagen 1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650770" y="1306965"/>
            <a:ext cx="1845252" cy="1464482"/>
          </a:xfrm>
          <a:prstGeom prst="rect">
            <a:avLst/>
          </a:prstGeom>
        </p:spPr>
      </p:pic>
      <p:pic>
        <p:nvPicPr>
          <p:cNvPr id="15" name="Imagen 1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565299" y="1297367"/>
            <a:ext cx="1887040" cy="1464482"/>
          </a:xfrm>
          <a:prstGeom prst="rect">
            <a:avLst/>
          </a:prstGeom>
        </p:spPr>
      </p:pic>
      <p:pic>
        <p:nvPicPr>
          <p:cNvPr id="18" name="Imagen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68053" y="1297367"/>
            <a:ext cx="2029838" cy="1464482"/>
          </a:xfrm>
          <a:prstGeom prst="rect">
            <a:avLst/>
          </a:prstGeom>
        </p:spPr>
      </p:pic>
      <p:pic>
        <p:nvPicPr>
          <p:cNvPr id="19" name="Imagen 18"/>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91661" y="1306965"/>
            <a:ext cx="1786025" cy="1464482"/>
          </a:xfrm>
          <a:prstGeom prst="rect">
            <a:avLst/>
          </a:prstGeom>
        </p:spPr>
      </p:pic>
    </p:spTree>
    <p:extLst>
      <p:ext uri="{BB962C8B-B14F-4D97-AF65-F5344CB8AC3E}">
        <p14:creationId xmlns:p14="http://schemas.microsoft.com/office/powerpoint/2010/main" val="3986357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2340192"/>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marL="223838"/>
            <a:r>
              <a:rPr lang="es-ES_tradnl" altLang="es-PE" sz="1600" b="1" dirty="0">
                <a:solidFill>
                  <a:srgbClr val="00B1C3"/>
                </a:solidFill>
                <a:latin typeface="Calibri" charset="0"/>
                <a:ea typeface="Calibri" charset="0"/>
                <a:cs typeface="Calibri" charset="0"/>
              </a:rPr>
              <a:t>Graficas X</a:t>
            </a:r>
          </a:p>
          <a:p>
            <a:pPr marL="404813" indent="-180975">
              <a:buClr>
                <a:srgbClr val="00B1C3"/>
              </a:buClr>
              <a:buSzPct val="100000"/>
              <a:buFont typeface="Arial" charset="0"/>
              <a:buChar char="•"/>
            </a:pPr>
            <a:r>
              <a:rPr lang="es-ES_tradnl" altLang="es-PE" sz="1600" dirty="0">
                <a:latin typeface="Calibri" charset="0"/>
                <a:ea typeface="Calibri" charset="0"/>
                <a:cs typeface="Calibri" charset="0"/>
              </a:rPr>
              <a:t>La grafica de control x es utilizada para monitorear los cambios en el promedio de las observaciones del proceso.</a:t>
            </a:r>
            <a:r>
              <a:rPr lang="es-ES_tradnl" altLang="es-PE" sz="1600" dirty="0">
                <a:latin typeface="Calibri" panose="020F0502020204030204" pitchFamily="34" charset="0"/>
                <a:ea typeface="Calibri" charset="0"/>
                <a:cs typeface="Calibri" panose="020F0502020204030204" pitchFamily="34" charset="0"/>
              </a:rPr>
              <a:t> </a:t>
            </a:r>
            <a:r>
              <a:rPr lang="es-ES" altLang="es-PE" sz="1600" dirty="0">
                <a:latin typeface="Calibri" panose="020F0502020204030204" pitchFamily="34" charset="0"/>
                <a:ea typeface="Calibri" charset="0"/>
                <a:cs typeface="Calibri" panose="020F0502020204030204" pitchFamily="34" charset="0"/>
              </a:rPr>
              <a:t>E</a:t>
            </a:r>
            <a:r>
              <a:rPr lang="es-ES" sz="1600" dirty="0">
                <a:latin typeface="Calibri" panose="020F0502020204030204" pitchFamily="34" charset="0"/>
                <a:cs typeface="Calibri" panose="020F0502020204030204" pitchFamily="34" charset="0"/>
              </a:rPr>
              <a:t>s útil para medir y comparar el comportamiento de los datos. </a:t>
            </a:r>
            <a:endParaRPr lang="es-ES_tradnl" altLang="es-PE" sz="1600" dirty="0">
              <a:latin typeface="Calibri" panose="020F0502020204030204" pitchFamily="34" charset="0"/>
              <a:ea typeface="Calibri" charset="0"/>
              <a:cs typeface="Calibri" panose="020F0502020204030204" pitchFamily="34" charset="0"/>
            </a:endParaRPr>
          </a:p>
          <a:p>
            <a:pPr marL="404813" indent="-180975">
              <a:buClr>
                <a:srgbClr val="00B1C3"/>
              </a:buClr>
              <a:buSzPct val="100000"/>
              <a:buFont typeface="Arial" charset="0"/>
              <a:buChar char="•"/>
            </a:pPr>
            <a:r>
              <a:rPr lang="es-ES" sz="1600" dirty="0">
                <a:latin typeface="Calibri" panose="020F0502020204030204" pitchFamily="34" charset="0"/>
                <a:cs typeface="Calibri" panose="020F0502020204030204" pitchFamily="34" charset="0"/>
              </a:rPr>
              <a:t>Ayuda a visualizar si un proceso está funcionando de manera consistente o si hay variaciones que podrían indicar un problema.</a:t>
            </a:r>
            <a:endParaRPr lang="es-ES_tradnl" altLang="es-PE" sz="1600" dirty="0">
              <a:latin typeface="Calibri" panose="020F0502020204030204" pitchFamily="34" charset="0"/>
              <a:ea typeface="Calibri" charset="0"/>
              <a:cs typeface="Calibri" panose="020F0502020204030204" pitchFamily="34" charset="0"/>
            </a:endParaRPr>
          </a:p>
          <a:p>
            <a:pPr marL="404813" indent="-180975">
              <a:buClr>
                <a:srgbClr val="00B1C3"/>
              </a:buClr>
              <a:buSzPct val="100000"/>
              <a:buFont typeface="Arial" charset="0"/>
              <a:buChar char="•"/>
            </a:pPr>
            <a:r>
              <a:rPr lang="es-ES_tradnl" altLang="es-PE" sz="1600" dirty="0">
                <a:latin typeface="Calibri" charset="0"/>
                <a:ea typeface="Calibri" charset="0"/>
                <a:cs typeface="Calibri" charset="0"/>
              </a:rPr>
              <a:t>Primero se construye la línea central y luego los limites de control superior e inferior.</a:t>
            </a:r>
          </a:p>
          <a:p>
            <a:pPr marL="223838">
              <a:buClr>
                <a:schemeClr val="bg1"/>
              </a:buClr>
              <a:buSzPct val="68000"/>
            </a:pPr>
            <a:endParaRPr lang="es-ES_tradnl" altLang="es-PE" sz="1600" dirty="0">
              <a:latin typeface="Calibri" charset="0"/>
              <a:ea typeface="Calibri" charset="0"/>
              <a:cs typeface="Calibri" charset="0"/>
            </a:endParaRPr>
          </a:p>
          <a:p>
            <a:pPr marL="223838">
              <a:buClr>
                <a:schemeClr val="bg1"/>
              </a:buClr>
              <a:buSzPct val="68000"/>
            </a:pPr>
            <a:r>
              <a:rPr lang="es-PE" sz="1600" b="1" dirty="0">
                <a:latin typeface="Calibri" charset="0"/>
                <a:ea typeface="Calibri" charset="0"/>
                <a:cs typeface="Calibri" charset="0"/>
              </a:rPr>
              <a:t>A continuación un ejemplo</a:t>
            </a:r>
          </a:p>
        </p:txBody>
      </p:sp>
      <p:cxnSp>
        <p:nvCxnSpPr>
          <p:cNvPr id="4" name="Conector recto 3">
            <a:extLst>
              <a:ext uri="{FF2B5EF4-FFF2-40B4-BE49-F238E27FC236}">
                <a16:creationId xmlns:a16="http://schemas.microsoft.com/office/drawing/2014/main" id="{D312033E-416E-DA43-9C09-A3F01040E1FB}"/>
              </a:ext>
            </a:extLst>
          </p:cNvPr>
          <p:cNvCxnSpPr>
            <a:cxnSpLocks/>
          </p:cNvCxnSpPr>
          <p:nvPr/>
        </p:nvCxnSpPr>
        <p:spPr>
          <a:xfrm>
            <a:off x="1458237" y="1261758"/>
            <a:ext cx="126088" cy="0"/>
          </a:xfrm>
          <a:prstGeom prst="line">
            <a:avLst/>
          </a:prstGeom>
          <a:ln w="19050">
            <a:solidFill>
              <a:srgbClr val="00B2C4"/>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D9FF6887-E904-0A4B-9E83-4D0A0BCB77CE}"/>
              </a:ext>
            </a:extLst>
          </p:cNvPr>
          <p:cNvCxnSpPr>
            <a:cxnSpLocks/>
          </p:cNvCxnSpPr>
          <p:nvPr/>
        </p:nvCxnSpPr>
        <p:spPr>
          <a:xfrm>
            <a:off x="2620287" y="1544333"/>
            <a:ext cx="943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54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4309962"/>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 - Ejemplo</a:t>
            </a:r>
          </a:p>
          <a:p>
            <a:pPr marL="404813" indent="-180975" algn="just">
              <a:buFont typeface="Arial" charset="0"/>
              <a:buChar char="•"/>
            </a:pPr>
            <a:r>
              <a:rPr lang="es-PE" altLang="es-PE" sz="1600" dirty="0">
                <a:latin typeface="Calibri" charset="0"/>
                <a:ea typeface="Calibri" charset="0"/>
                <a:cs typeface="Calibri" charset="0"/>
              </a:rPr>
              <a:t>Un inspector de calidad de una compañía embotelladora ha tomado 25 muestras con 4 observaciones cada una, de la cantidad embotellada en onzas.</a:t>
            </a:r>
          </a:p>
          <a:p>
            <a:pPr marL="404813" indent="-180975" algn="just">
              <a:buFont typeface="Arial" charset="0"/>
              <a:buChar char="•"/>
            </a:pPr>
            <a:endParaRPr lang="es-PE" altLang="es-PE" sz="1600" dirty="0">
              <a:latin typeface="Calibri" charset="0"/>
              <a:ea typeface="Calibri" charset="0"/>
              <a:cs typeface="Calibri" charset="0"/>
            </a:endParaRPr>
          </a:p>
          <a:p>
            <a:pPr marL="404813" indent="-180975" algn="just">
              <a:buFont typeface="Arial" charset="0"/>
              <a:buChar char="•"/>
            </a:pPr>
            <a:r>
              <a:rPr lang="es-PE" altLang="es-PE" sz="1600" dirty="0">
                <a:latin typeface="Calibri" charset="0"/>
                <a:ea typeface="Calibri" charset="0"/>
                <a:cs typeface="Calibri" charset="0"/>
              </a:rPr>
              <a:t>Una forma de construir los limites de control es como una estimación de la variación en el proceso. El rango o amplitud es simplemente la diferencia entre los valores mas grandes y mas bajos en la muestra. La extensión del rango nos podrá mostrar la variación en la data. En este caso los limites de control se pueden construir de esta manera:</a:t>
            </a:r>
          </a:p>
          <a:p>
            <a:pPr marL="404813" indent="-180975">
              <a:buFont typeface="Arial" charset="0"/>
              <a:buChar char="•"/>
            </a:pPr>
            <a:endParaRPr lang="es-PE" altLang="es-PE" sz="1600" dirty="0">
              <a:latin typeface="Calibri" charset="0"/>
              <a:ea typeface="Calibri" charset="0"/>
              <a:cs typeface="Calibri" charset="0"/>
            </a:endParaRPr>
          </a:p>
          <a:p>
            <a:pPr marL="584200" indent="-179388">
              <a:buFont typeface="Arial" charset="0"/>
              <a:buChar char="•"/>
            </a:pPr>
            <a:r>
              <a:rPr lang="es-PE" altLang="es-PE" sz="1600" dirty="0">
                <a:latin typeface="Calibri" charset="0"/>
                <a:ea typeface="Calibri" charset="0"/>
                <a:cs typeface="Calibri" charset="0"/>
              </a:rPr>
              <a:t>UCL =  </a:t>
            </a:r>
            <a:r>
              <a:rPr lang="es-PE" altLang="es-PE" sz="1600" u="sng" dirty="0">
                <a:latin typeface="Calibri" charset="0"/>
                <a:ea typeface="Calibri" charset="0"/>
                <a:cs typeface="Calibri" charset="0"/>
              </a:rPr>
              <a:t>x </a:t>
            </a:r>
            <a:r>
              <a:rPr lang="es-PE" altLang="es-PE" sz="1600" dirty="0">
                <a:latin typeface="Calibri" charset="0"/>
                <a:ea typeface="Calibri" charset="0"/>
                <a:cs typeface="Calibri" charset="0"/>
              </a:rPr>
              <a:t>+ A</a:t>
            </a:r>
            <a:r>
              <a:rPr lang="es-PE" altLang="es-PE" sz="1600" baseline="-25000" dirty="0">
                <a:latin typeface="Calibri" charset="0"/>
                <a:ea typeface="Calibri" charset="0"/>
                <a:cs typeface="Calibri" charset="0"/>
              </a:rPr>
              <a:t>2 </a:t>
            </a:r>
            <a:r>
              <a:rPr lang="es-PE" altLang="es-PE" sz="1600" u="sng" dirty="0">
                <a:latin typeface="Calibri" charset="0"/>
                <a:ea typeface="Calibri" charset="0"/>
                <a:cs typeface="Calibri" charset="0"/>
              </a:rPr>
              <a:t>R </a:t>
            </a:r>
          </a:p>
          <a:p>
            <a:pPr marL="584200" indent="-179388">
              <a:buFont typeface="Arial" charset="0"/>
              <a:buChar char="•"/>
            </a:pPr>
            <a:r>
              <a:rPr lang="es-PE" altLang="es-PE" sz="1600" dirty="0">
                <a:latin typeface="Calibri" charset="0"/>
                <a:ea typeface="Calibri" charset="0"/>
                <a:cs typeface="Calibri" charset="0"/>
              </a:rPr>
              <a:t>LCL =  </a:t>
            </a:r>
            <a:r>
              <a:rPr lang="es-PE" altLang="es-PE" sz="1600" u="sng" dirty="0">
                <a:latin typeface="Calibri" charset="0"/>
                <a:ea typeface="Calibri" charset="0"/>
                <a:cs typeface="Calibri" charset="0"/>
              </a:rPr>
              <a:t>x </a:t>
            </a:r>
            <a:r>
              <a:rPr lang="es-PE" altLang="es-PE" sz="1600" dirty="0">
                <a:latin typeface="Calibri" charset="0"/>
                <a:ea typeface="Calibri" charset="0"/>
                <a:cs typeface="Calibri" charset="0"/>
              </a:rPr>
              <a:t>- A</a:t>
            </a:r>
            <a:r>
              <a:rPr lang="es-PE" altLang="es-PE" sz="1600" baseline="-25000" dirty="0">
                <a:latin typeface="Calibri" charset="0"/>
                <a:ea typeface="Calibri" charset="0"/>
                <a:cs typeface="Calibri" charset="0"/>
              </a:rPr>
              <a:t>2 </a:t>
            </a:r>
            <a:r>
              <a:rPr lang="es-PE" altLang="es-PE" sz="1600" u="sng" dirty="0">
                <a:latin typeface="Calibri" charset="0"/>
                <a:ea typeface="Calibri" charset="0"/>
                <a:cs typeface="Calibri" charset="0"/>
              </a:rPr>
              <a:t>R</a:t>
            </a:r>
          </a:p>
          <a:p>
            <a:pPr marL="584200" indent="-179388">
              <a:buFont typeface="Arial" charset="0"/>
              <a:buChar char="•"/>
            </a:pPr>
            <a:endParaRPr lang="es-PE" altLang="es-PE" sz="1600" u="sng" dirty="0">
              <a:latin typeface="Calibri" charset="0"/>
              <a:ea typeface="Calibri" charset="0"/>
              <a:cs typeface="Calibri" charset="0"/>
            </a:endParaRPr>
          </a:p>
          <a:p>
            <a:pPr marL="584200" indent="-179388">
              <a:buFont typeface="Arial" charset="0"/>
              <a:buChar char="•"/>
            </a:pPr>
            <a:r>
              <a:rPr lang="es-PE" altLang="es-PE" sz="1600" u="sng" dirty="0">
                <a:latin typeface="Calibri" charset="0"/>
                <a:ea typeface="Calibri" charset="0"/>
                <a:cs typeface="Calibri" charset="0"/>
              </a:rPr>
              <a:t>X </a:t>
            </a:r>
            <a:r>
              <a:rPr lang="es-PE" altLang="es-PE" sz="1600" dirty="0">
                <a:latin typeface="Calibri" charset="0"/>
                <a:ea typeface="Calibri" charset="0"/>
                <a:cs typeface="Calibri" charset="0"/>
              </a:rPr>
              <a:t> = promedio de la media de las muestras</a:t>
            </a:r>
          </a:p>
          <a:p>
            <a:pPr marL="584200" indent="-179388">
              <a:buFont typeface="Arial" charset="0"/>
              <a:buChar char="•"/>
            </a:pPr>
            <a:endParaRPr lang="es-PE" altLang="es-PE" sz="1600" dirty="0">
              <a:latin typeface="Calibri" charset="0"/>
              <a:ea typeface="Calibri" charset="0"/>
              <a:cs typeface="Calibri" charset="0"/>
            </a:endParaRPr>
          </a:p>
          <a:p>
            <a:pPr marL="584200" indent="-179388">
              <a:buFont typeface="Arial" charset="0"/>
              <a:buChar char="•"/>
            </a:pPr>
            <a:r>
              <a:rPr lang="es-PE" altLang="es-PE" sz="1600" dirty="0">
                <a:latin typeface="Calibri" charset="0"/>
                <a:ea typeface="Calibri" charset="0"/>
                <a:cs typeface="Calibri" charset="0"/>
              </a:rPr>
              <a:t>R =  promedio del rango de las muestras</a:t>
            </a:r>
          </a:p>
          <a:p>
            <a:pPr marL="584200" indent="-179388">
              <a:buFont typeface="Arial" charset="0"/>
              <a:buChar char="•"/>
            </a:pPr>
            <a:endParaRPr lang="es-PE" altLang="es-PE" sz="1600" u="sng" dirty="0">
              <a:latin typeface="Calibri" charset="0"/>
              <a:ea typeface="Calibri" charset="0"/>
              <a:cs typeface="Calibri" charset="0"/>
            </a:endParaRPr>
          </a:p>
          <a:p>
            <a:pPr marL="584200" indent="-179388">
              <a:buFont typeface="Arial" charset="0"/>
              <a:buChar char="•"/>
            </a:pPr>
            <a:r>
              <a:rPr lang="es-PE" altLang="es-PE" sz="1600" dirty="0">
                <a:latin typeface="Calibri" charset="0"/>
                <a:ea typeface="Calibri" charset="0"/>
                <a:cs typeface="Calibri" charset="0"/>
              </a:rPr>
              <a:t>A</a:t>
            </a:r>
            <a:r>
              <a:rPr lang="es-PE" altLang="es-PE" sz="1600" baseline="-25000" dirty="0">
                <a:latin typeface="Calibri" charset="0"/>
                <a:ea typeface="Calibri" charset="0"/>
                <a:cs typeface="Calibri" charset="0"/>
              </a:rPr>
              <a:t>2 </a:t>
            </a:r>
            <a:r>
              <a:rPr lang="es-PE" altLang="es-PE" sz="1600" dirty="0">
                <a:latin typeface="Calibri" charset="0"/>
                <a:ea typeface="Calibri" charset="0"/>
                <a:cs typeface="Calibri" charset="0"/>
              </a:rPr>
              <a:t>= factor obtenido de tabla estándar</a:t>
            </a:r>
            <a:endParaRPr lang="es-PE" altLang="es-PE" sz="1600" u="sng" dirty="0">
              <a:latin typeface="Calibri" charset="0"/>
              <a:ea typeface="Calibri" charset="0"/>
              <a:cs typeface="Calibri" charset="0"/>
            </a:endParaRPr>
          </a:p>
        </p:txBody>
      </p:sp>
    </p:spTree>
    <p:extLst>
      <p:ext uri="{BB962C8B-B14F-4D97-AF65-F5344CB8AC3E}">
        <p14:creationId xmlns:p14="http://schemas.microsoft.com/office/powerpoint/2010/main" val="145203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293478"/>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 - Ejemplo</a:t>
            </a:r>
          </a:p>
        </p:txBody>
      </p:sp>
      <p:graphicFrame>
        <p:nvGraphicFramePr>
          <p:cNvPr id="5" name="Tabla 4"/>
          <p:cNvGraphicFramePr>
            <a:graphicFrameLocks noGrp="1"/>
          </p:cNvGraphicFramePr>
          <p:nvPr>
            <p:extLst>
              <p:ext uri="{D42A27DB-BD31-4B8C-83A1-F6EECF244321}">
                <p14:modId xmlns:p14="http://schemas.microsoft.com/office/powerpoint/2010/main" val="3929146954"/>
              </p:ext>
            </p:extLst>
          </p:nvPr>
        </p:nvGraphicFramePr>
        <p:xfrm>
          <a:off x="3967698" y="910240"/>
          <a:ext cx="3499902" cy="4323758"/>
        </p:xfrm>
        <a:graphic>
          <a:graphicData uri="http://schemas.openxmlformats.org/drawingml/2006/table">
            <a:tbl>
              <a:tblPr firstRow="1" bandRow="1">
                <a:tableStyleId>{5C22544A-7EE6-4342-B048-85BDC9FD1C3A}</a:tableStyleId>
              </a:tblPr>
              <a:tblGrid>
                <a:gridCol w="499986">
                  <a:extLst>
                    <a:ext uri="{9D8B030D-6E8A-4147-A177-3AD203B41FA5}">
                      <a16:colId xmlns:a16="http://schemas.microsoft.com/office/drawing/2014/main" val="20000"/>
                    </a:ext>
                  </a:extLst>
                </a:gridCol>
                <a:gridCol w="499986">
                  <a:extLst>
                    <a:ext uri="{9D8B030D-6E8A-4147-A177-3AD203B41FA5}">
                      <a16:colId xmlns:a16="http://schemas.microsoft.com/office/drawing/2014/main" val="20001"/>
                    </a:ext>
                  </a:extLst>
                </a:gridCol>
                <a:gridCol w="499986">
                  <a:extLst>
                    <a:ext uri="{9D8B030D-6E8A-4147-A177-3AD203B41FA5}">
                      <a16:colId xmlns:a16="http://schemas.microsoft.com/office/drawing/2014/main" val="20002"/>
                    </a:ext>
                  </a:extLst>
                </a:gridCol>
                <a:gridCol w="499986">
                  <a:extLst>
                    <a:ext uri="{9D8B030D-6E8A-4147-A177-3AD203B41FA5}">
                      <a16:colId xmlns:a16="http://schemas.microsoft.com/office/drawing/2014/main" val="20003"/>
                    </a:ext>
                  </a:extLst>
                </a:gridCol>
                <a:gridCol w="499986">
                  <a:extLst>
                    <a:ext uri="{9D8B030D-6E8A-4147-A177-3AD203B41FA5}">
                      <a16:colId xmlns:a16="http://schemas.microsoft.com/office/drawing/2014/main" val="20004"/>
                    </a:ext>
                  </a:extLst>
                </a:gridCol>
                <a:gridCol w="499986">
                  <a:extLst>
                    <a:ext uri="{9D8B030D-6E8A-4147-A177-3AD203B41FA5}">
                      <a16:colId xmlns:a16="http://schemas.microsoft.com/office/drawing/2014/main" val="20005"/>
                    </a:ext>
                  </a:extLst>
                </a:gridCol>
                <a:gridCol w="499986">
                  <a:extLst>
                    <a:ext uri="{9D8B030D-6E8A-4147-A177-3AD203B41FA5}">
                      <a16:colId xmlns:a16="http://schemas.microsoft.com/office/drawing/2014/main" val="20006"/>
                    </a:ext>
                  </a:extLst>
                </a:gridCol>
              </a:tblGrid>
              <a:tr h="268250">
                <a:tc rowSpan="2">
                  <a:txBody>
                    <a:bodyPr/>
                    <a:lstStyle/>
                    <a:p>
                      <a:pPr algn="ctr"/>
                      <a:r>
                        <a:rPr lang="en-US" sz="700" i="0" noProof="0" dirty="0">
                          <a:solidFill>
                            <a:schemeClr val="bg1"/>
                          </a:solidFill>
                          <a:latin typeface="Calibri" charset="0"/>
                          <a:ea typeface="Calibri" charset="0"/>
                          <a:cs typeface="Calibri" charset="0"/>
                        </a:rPr>
                        <a:t>Sample Number</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gridSpan="4">
                  <a:txBody>
                    <a:bodyPr/>
                    <a:lstStyle/>
                    <a:p>
                      <a:pPr algn="ctr"/>
                      <a:r>
                        <a:rPr lang="en-US" sz="700" i="0" noProof="0" dirty="0">
                          <a:solidFill>
                            <a:schemeClr val="bg1"/>
                          </a:solidFill>
                          <a:latin typeface="Calibri" charset="0"/>
                          <a:ea typeface="Calibri" charset="0"/>
                          <a:cs typeface="Calibri" charset="0"/>
                        </a:rPr>
                        <a:t>Observations</a:t>
                      </a:r>
                    </a:p>
                    <a:p>
                      <a:pPr algn="ctr"/>
                      <a:r>
                        <a:rPr lang="en-US" sz="700" i="0" noProof="0" dirty="0">
                          <a:solidFill>
                            <a:schemeClr val="bg1"/>
                          </a:solidFill>
                          <a:latin typeface="Calibri" charset="0"/>
                          <a:ea typeface="Calibri" charset="0"/>
                          <a:cs typeface="Calibri" charset="0"/>
                        </a:rPr>
                        <a:t>(bottle</a:t>
                      </a:r>
                      <a:r>
                        <a:rPr lang="en-US" sz="700" i="0" baseline="0" noProof="0" dirty="0">
                          <a:solidFill>
                            <a:schemeClr val="bg1"/>
                          </a:solidFill>
                          <a:latin typeface="Calibri" charset="0"/>
                          <a:ea typeface="Calibri" charset="0"/>
                          <a:cs typeface="Calibri" charset="0"/>
                        </a:rPr>
                        <a:t> volume in ounces)</a:t>
                      </a:r>
                      <a:endParaRPr lang="en-US" sz="700" i="0" noProof="0" dirty="0">
                        <a:solidFill>
                          <a:schemeClr val="bg1"/>
                        </a:solidFill>
                        <a:latin typeface="Calibri" charset="0"/>
                        <a:ea typeface="Calibri" charset="0"/>
                        <a:cs typeface="Calibri" charset="0"/>
                      </a:endParaRP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hMerge="1">
                  <a:txBody>
                    <a:bodyPr/>
                    <a:lstStyle/>
                    <a:p>
                      <a:endParaRPr lang="es-ES_tradnl" sz="700" dirty="0"/>
                    </a:p>
                  </a:txBody>
                  <a:tcPr marL="33998" marR="33998" marT="16999" marB="16999"/>
                </a:tc>
                <a:tc hMerge="1">
                  <a:txBody>
                    <a:bodyPr/>
                    <a:lstStyle/>
                    <a:p>
                      <a:endParaRPr lang="es-ES_tradnl" sz="700"/>
                    </a:p>
                  </a:txBody>
                  <a:tcPr marL="33998" marR="33998" marT="16999" marB="16999"/>
                </a:tc>
                <a:tc hMerge="1">
                  <a:txBody>
                    <a:bodyPr/>
                    <a:lstStyle/>
                    <a:p>
                      <a:endParaRPr lang="es-ES_tradnl" sz="800" i="1" dirty="0"/>
                    </a:p>
                  </a:txBody>
                  <a:tcPr marL="39945" marR="39945" marT="19972" marB="1997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Average</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Range</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extLst>
                  <a:ext uri="{0D108BD9-81ED-4DB2-BD59-A6C34878D82A}">
                    <a16:rowId xmlns:a16="http://schemas.microsoft.com/office/drawing/2014/main" val="10000"/>
                  </a:ext>
                </a:extLst>
              </a:tr>
              <a:tr h="150204">
                <a:tc vMerge="1">
                  <a:txBody>
                    <a:bodyPr/>
                    <a:lstStyle/>
                    <a:p>
                      <a:endParaRPr lang="es-ES_tradnl"/>
                    </a:p>
                  </a:txBody>
                  <a:tcPr/>
                </a:tc>
                <a:tc>
                  <a:txBody>
                    <a:bodyPr/>
                    <a:lstStyle/>
                    <a:p>
                      <a:pPr algn="ctr"/>
                      <a:r>
                        <a:rPr lang="en-US" sz="700" i="0" noProof="0" dirty="0">
                          <a:solidFill>
                            <a:schemeClr val="bg1"/>
                          </a:solidFill>
                          <a:latin typeface="Calibri" charset="0"/>
                          <a:ea typeface="Calibri" charset="0"/>
                          <a:cs typeface="Calibri" charset="0"/>
                        </a:rPr>
                        <a:t>1</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2</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3</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4</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x</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a:txBody>
                    <a:bodyPr/>
                    <a:lstStyle/>
                    <a:p>
                      <a:pPr algn="ctr"/>
                      <a:r>
                        <a:rPr lang="en-US" sz="700" i="0" noProof="0" dirty="0">
                          <a:solidFill>
                            <a:schemeClr val="bg1"/>
                          </a:solidFill>
                          <a:latin typeface="Calibri" charset="0"/>
                          <a:ea typeface="Calibri" charset="0"/>
                          <a:cs typeface="Calibri" charset="0"/>
                        </a:rPr>
                        <a:t>R</a:t>
                      </a:r>
                    </a:p>
                  </a:txBody>
                  <a:tcPr marL="30833" marR="30833" marT="15415" marB="154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extLst>
                  <a:ext uri="{0D108BD9-81ED-4DB2-BD59-A6C34878D82A}">
                    <a16:rowId xmlns:a16="http://schemas.microsoft.com/office/drawing/2014/main" val="10001"/>
                  </a:ext>
                </a:extLst>
              </a:tr>
              <a:tr h="150204">
                <a:tc>
                  <a:txBody>
                    <a:bodyPr/>
                    <a:lstStyle/>
                    <a:p>
                      <a:pPr algn="ctr"/>
                      <a:r>
                        <a:rPr lang="es-ES_tradnl" sz="700" dirty="0">
                          <a:latin typeface="Calibri" charset="0"/>
                          <a:ea typeface="Calibri" charset="0"/>
                          <a:cs typeface="Calibri" charset="0"/>
                        </a:rPr>
                        <a:t>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0.19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150204">
                <a:tc>
                  <a:txBody>
                    <a:bodyPr/>
                    <a:lstStyle/>
                    <a:p>
                      <a:pPr algn="ctr"/>
                      <a:r>
                        <a:rPr lang="es-ES_tradnl" sz="700" dirty="0">
                          <a:latin typeface="Calibri" charset="0"/>
                          <a:ea typeface="Calibri" charset="0"/>
                          <a:cs typeface="Calibri" charset="0"/>
                        </a:rPr>
                        <a:t>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r h="150204">
                <a:tc>
                  <a:txBody>
                    <a:bodyPr/>
                    <a:lstStyle/>
                    <a:p>
                      <a:pPr algn="ctr"/>
                      <a:r>
                        <a:rPr lang="es-ES_tradnl" sz="700" dirty="0">
                          <a:latin typeface="Calibri" charset="0"/>
                          <a:ea typeface="Calibri" charset="0"/>
                          <a:cs typeface="Calibri" charset="0"/>
                        </a:rPr>
                        <a:t>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0.17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4"/>
                  </a:ext>
                </a:extLst>
              </a:tr>
              <a:tr h="150204">
                <a:tc>
                  <a:txBody>
                    <a:bodyPr/>
                    <a:lstStyle/>
                    <a:p>
                      <a:pPr algn="ctr"/>
                      <a:r>
                        <a:rPr lang="es-ES_tradnl" sz="700" dirty="0">
                          <a:latin typeface="Calibri" charset="0"/>
                          <a:ea typeface="Calibri" charset="0"/>
                          <a:cs typeface="Calibri" charset="0"/>
                        </a:rPr>
                        <a:t>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0.46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5"/>
                  </a:ext>
                </a:extLst>
              </a:tr>
              <a:tr h="150204">
                <a:tc>
                  <a:txBody>
                    <a:bodyPr/>
                    <a:lstStyle/>
                    <a:p>
                      <a:pPr algn="ctr"/>
                      <a:r>
                        <a:rPr lang="es-ES_tradnl" sz="700" dirty="0">
                          <a:latin typeface="Calibri" charset="0"/>
                          <a:ea typeface="Calibri" charset="0"/>
                          <a:cs typeface="Calibri" charset="0"/>
                        </a:rPr>
                        <a:t>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16.21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0.47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6"/>
                  </a:ext>
                </a:extLst>
              </a:tr>
              <a:tr h="150204">
                <a:tc>
                  <a:txBody>
                    <a:bodyPr/>
                    <a:lstStyle/>
                    <a:p>
                      <a:pPr algn="ctr"/>
                      <a:r>
                        <a:rPr lang="es-ES_tradnl" sz="700" dirty="0">
                          <a:latin typeface="Calibri" charset="0"/>
                          <a:ea typeface="Calibri" charset="0"/>
                          <a:cs typeface="Calibri" charset="0"/>
                        </a:rPr>
                        <a:t>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7"/>
                  </a:ext>
                </a:extLst>
              </a:tr>
              <a:tr h="150204">
                <a:tc>
                  <a:txBody>
                    <a:bodyPr/>
                    <a:lstStyle/>
                    <a:p>
                      <a:pPr algn="ctr"/>
                      <a:r>
                        <a:rPr lang="es-ES_tradnl" sz="700" dirty="0">
                          <a:latin typeface="Calibri" charset="0"/>
                          <a:ea typeface="Calibri" charset="0"/>
                          <a:cs typeface="Calibri" charset="0"/>
                        </a:rPr>
                        <a:t>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15.75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16.21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0.46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8"/>
                  </a:ext>
                </a:extLst>
              </a:tr>
              <a:tr h="150204">
                <a:tc>
                  <a:txBody>
                    <a:bodyPr/>
                    <a:lstStyle/>
                    <a:p>
                      <a:pPr algn="ctr"/>
                      <a:r>
                        <a:rPr lang="es-ES_tradnl" sz="700" dirty="0">
                          <a:latin typeface="Calibri" charset="0"/>
                          <a:ea typeface="Calibri" charset="0"/>
                          <a:cs typeface="Calibri" charset="0"/>
                        </a:rPr>
                        <a:t>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15.82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9"/>
                  </a:ext>
                </a:extLst>
              </a:tr>
              <a:tr h="150204">
                <a:tc>
                  <a:txBody>
                    <a:bodyPr/>
                    <a:lstStyle/>
                    <a:p>
                      <a:pPr algn="ctr"/>
                      <a:r>
                        <a:rPr lang="es-ES_tradnl" sz="700" dirty="0">
                          <a:latin typeface="Calibri" charset="0"/>
                          <a:ea typeface="Calibri" charset="0"/>
                          <a:cs typeface="Calibri" charset="0"/>
                        </a:rPr>
                        <a:t>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15.96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0"/>
                  </a:ext>
                </a:extLst>
              </a:tr>
              <a:tr h="150204">
                <a:tc>
                  <a:txBody>
                    <a:bodyPr/>
                    <a:lstStyle/>
                    <a:p>
                      <a:pPr algn="ctr"/>
                      <a:r>
                        <a:rPr lang="es-ES_tradnl" sz="700" dirty="0">
                          <a:latin typeface="Calibri" charset="0"/>
                          <a:ea typeface="Calibri" charset="0"/>
                          <a:cs typeface="Calibri" charset="0"/>
                        </a:rPr>
                        <a:t>10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15.64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1"/>
                  </a:ext>
                </a:extLst>
              </a:tr>
              <a:tr h="150204">
                <a:tc>
                  <a:txBody>
                    <a:bodyPr/>
                    <a:lstStyle/>
                    <a:p>
                      <a:pPr algn="ctr"/>
                      <a:r>
                        <a:rPr lang="es-ES_tradnl" sz="700" dirty="0">
                          <a:latin typeface="Calibri" charset="0"/>
                          <a:ea typeface="Calibri" charset="0"/>
                          <a:cs typeface="Calibri" charset="0"/>
                        </a:rPr>
                        <a:t>11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2"/>
                  </a:ext>
                </a:extLst>
              </a:tr>
              <a:tr h="150204">
                <a:tc>
                  <a:txBody>
                    <a:bodyPr/>
                    <a:lstStyle/>
                    <a:p>
                      <a:pPr algn="ctr"/>
                      <a:r>
                        <a:rPr lang="es-ES_tradnl" sz="700" dirty="0">
                          <a:latin typeface="Calibri" charset="0"/>
                          <a:ea typeface="Calibri" charset="0"/>
                          <a:cs typeface="Calibri" charset="0"/>
                        </a:rPr>
                        <a:t>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0.43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3"/>
                  </a:ext>
                </a:extLst>
              </a:tr>
              <a:tr h="150204">
                <a:tc>
                  <a:txBody>
                    <a:bodyPr/>
                    <a:lstStyle/>
                    <a:p>
                      <a:pPr algn="ctr"/>
                      <a:r>
                        <a:rPr lang="es-ES_tradnl" sz="700" dirty="0">
                          <a:latin typeface="Calibri" charset="0"/>
                          <a:ea typeface="Calibri" charset="0"/>
                          <a:cs typeface="Calibri" charset="0"/>
                        </a:rPr>
                        <a:t>13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4"/>
                  </a:ext>
                </a:extLst>
              </a:tr>
              <a:tr h="150204">
                <a:tc>
                  <a:txBody>
                    <a:bodyPr/>
                    <a:lstStyle/>
                    <a:p>
                      <a:pPr algn="ctr"/>
                      <a:r>
                        <a:rPr lang="es-ES_tradnl" sz="700" dirty="0">
                          <a:latin typeface="Calibri" charset="0"/>
                          <a:ea typeface="Calibri" charset="0"/>
                          <a:cs typeface="Calibri" charset="0"/>
                        </a:rPr>
                        <a:t>14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5"/>
                  </a:ext>
                </a:extLst>
              </a:tr>
              <a:tr h="150204">
                <a:tc>
                  <a:txBody>
                    <a:bodyPr/>
                    <a:lstStyle/>
                    <a:p>
                      <a:pPr algn="ctr"/>
                      <a:r>
                        <a:rPr lang="es-ES_tradnl" sz="700" dirty="0">
                          <a:latin typeface="Calibri" charset="0"/>
                          <a:ea typeface="Calibri" charset="0"/>
                          <a:cs typeface="Calibri" charset="0"/>
                        </a:rPr>
                        <a:t>15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6"/>
                  </a:ext>
                </a:extLst>
              </a:tr>
              <a:tr h="150204">
                <a:tc>
                  <a:txBody>
                    <a:bodyPr/>
                    <a:lstStyle/>
                    <a:p>
                      <a:pPr algn="ctr"/>
                      <a:r>
                        <a:rPr lang="es-ES_tradnl" sz="700" dirty="0">
                          <a:latin typeface="Calibri" charset="0"/>
                          <a:ea typeface="Calibri" charset="0"/>
                          <a:cs typeface="Calibri" charset="0"/>
                        </a:rPr>
                        <a:t>16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7"/>
                  </a:ext>
                </a:extLst>
              </a:tr>
              <a:tr h="150204">
                <a:tc>
                  <a:txBody>
                    <a:bodyPr/>
                    <a:lstStyle/>
                    <a:p>
                      <a:pPr algn="ctr"/>
                      <a:r>
                        <a:rPr lang="es-ES_tradnl" sz="700" dirty="0">
                          <a:latin typeface="Calibri" charset="0"/>
                          <a:ea typeface="Calibri" charset="0"/>
                          <a:cs typeface="Calibri" charset="0"/>
                        </a:rPr>
                        <a:t>17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15.68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8"/>
                  </a:ext>
                </a:extLst>
              </a:tr>
              <a:tr h="150204">
                <a:tc>
                  <a:txBody>
                    <a:bodyPr/>
                    <a:lstStyle/>
                    <a:p>
                      <a:pPr algn="ctr"/>
                      <a:r>
                        <a:rPr lang="es-ES_tradnl" sz="700" dirty="0">
                          <a:latin typeface="Calibri" charset="0"/>
                          <a:ea typeface="Calibri" charset="0"/>
                          <a:cs typeface="Calibri" charset="0"/>
                        </a:rPr>
                        <a:t>18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16.11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9"/>
                  </a:ext>
                </a:extLst>
              </a:tr>
              <a:tr h="150204">
                <a:tc>
                  <a:txBody>
                    <a:bodyPr/>
                    <a:lstStyle/>
                    <a:p>
                      <a:pPr algn="ctr"/>
                      <a:r>
                        <a:rPr lang="es-ES_tradnl" sz="700" dirty="0">
                          <a:latin typeface="Calibri" charset="0"/>
                          <a:ea typeface="Calibri" charset="0"/>
                          <a:cs typeface="Calibri" charset="0"/>
                        </a:rPr>
                        <a:t>19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0"/>
                  </a:ext>
                </a:extLst>
              </a:tr>
              <a:tr h="150204">
                <a:tc>
                  <a:txBody>
                    <a:bodyPr/>
                    <a:lstStyle/>
                    <a:p>
                      <a:pPr algn="ctr"/>
                      <a:r>
                        <a:rPr lang="es-ES_tradnl" sz="700" dirty="0">
                          <a:latin typeface="Calibri" charset="0"/>
                          <a:ea typeface="Calibri" charset="0"/>
                          <a:cs typeface="Calibri" charset="0"/>
                        </a:rPr>
                        <a:t>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1"/>
                  </a:ext>
                </a:extLst>
              </a:tr>
              <a:tr h="150204">
                <a:tc>
                  <a:txBody>
                    <a:bodyPr/>
                    <a:lstStyle/>
                    <a:p>
                      <a:pPr algn="ctr"/>
                      <a:r>
                        <a:rPr lang="es-ES_tradnl" sz="700" dirty="0">
                          <a:latin typeface="Calibri" charset="0"/>
                          <a:ea typeface="Calibri" charset="0"/>
                          <a:cs typeface="Calibri" charset="0"/>
                        </a:rPr>
                        <a:t>21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16.11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0.23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2"/>
                  </a:ext>
                </a:extLst>
              </a:tr>
              <a:tr h="150204">
                <a:tc>
                  <a:txBody>
                    <a:bodyPr/>
                    <a:lstStyle/>
                    <a:p>
                      <a:pPr algn="ctr"/>
                      <a:r>
                        <a:rPr lang="es-ES_tradnl" sz="700" dirty="0">
                          <a:latin typeface="Calibri" charset="0"/>
                          <a:ea typeface="Calibri" charset="0"/>
                          <a:cs typeface="Calibri" charset="0"/>
                        </a:rPr>
                        <a:t>22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0.16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3"/>
                  </a:ext>
                </a:extLst>
              </a:tr>
              <a:tr h="150204">
                <a:tc>
                  <a:txBody>
                    <a:bodyPr/>
                    <a:lstStyle/>
                    <a:p>
                      <a:pPr algn="ctr"/>
                      <a:r>
                        <a:rPr lang="es-ES_tradnl" sz="700" dirty="0">
                          <a:latin typeface="Calibri" charset="0"/>
                          <a:ea typeface="Calibri" charset="0"/>
                          <a:cs typeface="Calibri" charset="0"/>
                        </a:rPr>
                        <a:t>23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15.73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15.73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15.93</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0.32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4"/>
                  </a:ext>
                </a:extLst>
              </a:tr>
              <a:tr h="150204">
                <a:tc>
                  <a:txBody>
                    <a:bodyPr/>
                    <a:lstStyle/>
                    <a:p>
                      <a:pPr algn="ctr"/>
                      <a:r>
                        <a:rPr lang="es-ES_tradnl" sz="700" dirty="0">
                          <a:latin typeface="Calibri" charset="0"/>
                          <a:ea typeface="Calibri" charset="0"/>
                          <a:cs typeface="Calibri" charset="0"/>
                        </a:rPr>
                        <a:t>24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16.01</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15.89</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15.86</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0.15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5"/>
                  </a:ext>
                </a:extLst>
              </a:tr>
              <a:tr h="150204">
                <a:tc>
                  <a:txBody>
                    <a:bodyPr/>
                    <a:lstStyle/>
                    <a:p>
                      <a:pPr algn="ctr"/>
                      <a:r>
                        <a:rPr lang="es-ES_tradnl" sz="700" dirty="0">
                          <a:latin typeface="Calibri" charset="0"/>
                          <a:ea typeface="Calibri" charset="0"/>
                          <a:cs typeface="Calibri" charset="0"/>
                        </a:rPr>
                        <a:t>25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16.08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16.08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15.92</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15.98</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dirty="0">
                          <a:latin typeface="Calibri" charset="0"/>
                          <a:ea typeface="Calibri" charset="0"/>
                          <a:cs typeface="Calibri" charset="0"/>
                        </a:rPr>
                        <a:t>15.94</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dirty="0">
                          <a:latin typeface="Calibri" charset="0"/>
                          <a:ea typeface="Calibri" charset="0"/>
                          <a:cs typeface="Calibri" charset="0"/>
                        </a:rPr>
                        <a:t>0.30</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6"/>
                  </a:ext>
                </a:extLst>
              </a:tr>
              <a:tr h="150204">
                <a:tc gridSpan="5">
                  <a:txBody>
                    <a:bodyPr/>
                    <a:lstStyle/>
                    <a:p>
                      <a:pPr marL="0" indent="133350" algn="l">
                        <a:tabLst/>
                      </a:pPr>
                      <a:r>
                        <a:rPr lang="es-ES_tradnl" sz="700" b="1" dirty="0">
                          <a:latin typeface="Calibri" charset="0"/>
                          <a:ea typeface="Calibri" charset="0"/>
                          <a:cs typeface="Calibri" charset="0"/>
                        </a:rPr>
                        <a:t>Total</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alpha val="69804"/>
                      </a:srgb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hMerge="1">
                  <a:txBody>
                    <a:bodyPr/>
                    <a:lstStyle/>
                    <a:p>
                      <a:pPr algn="ct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hMerge="1">
                  <a:txBody>
                    <a:bodyPr/>
                    <a:lstStyle/>
                    <a:p>
                      <a:pPr algn="ct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700" b="1" dirty="0">
                          <a:latin typeface="Calibri" charset="0"/>
                          <a:ea typeface="Calibri" charset="0"/>
                          <a:cs typeface="Calibri" charset="0"/>
                        </a:rPr>
                        <a:t>398.75</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alpha val="69804"/>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700" b="1" dirty="0">
                          <a:latin typeface="Calibri" charset="0"/>
                          <a:ea typeface="Calibri" charset="0"/>
                          <a:cs typeface="Calibri" charset="0"/>
                        </a:rPr>
                        <a:t>7.17</a:t>
                      </a:r>
                    </a:p>
                  </a:txBody>
                  <a:tcPr marL="30833" marR="30833" marT="15415" marB="154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alpha val="69804"/>
                      </a:srgbClr>
                    </a:solidFill>
                  </a:tcPr>
                </a:tc>
                <a:extLst>
                  <a:ext uri="{0D108BD9-81ED-4DB2-BD59-A6C34878D82A}">
                    <a16:rowId xmlns:a16="http://schemas.microsoft.com/office/drawing/2014/main" val="10027"/>
                  </a:ext>
                </a:extLst>
              </a:tr>
            </a:tbl>
          </a:graphicData>
        </a:graphic>
      </p:graphicFrame>
      <p:sp>
        <p:nvSpPr>
          <p:cNvPr id="6" name="CuadroTexto 5"/>
          <p:cNvSpPr txBox="1"/>
          <p:nvPr/>
        </p:nvSpPr>
        <p:spPr>
          <a:xfrm>
            <a:off x="6597650" y="1017978"/>
            <a:ext cx="171450" cy="369332"/>
          </a:xfrm>
          <a:prstGeom prst="rect">
            <a:avLst/>
          </a:prstGeom>
          <a:noFill/>
        </p:spPr>
        <p:txBody>
          <a:bodyPr wrap="square" rtlCol="0">
            <a:spAutoFit/>
          </a:bodyPr>
          <a:lstStyle/>
          <a:p>
            <a:r>
              <a:rPr lang="es-ES_tradnl">
                <a:solidFill>
                  <a:schemeClr val="bg1"/>
                </a:solidFill>
                <a:latin typeface="Calibri Light" charset="0"/>
                <a:ea typeface="Calibri Light" charset="0"/>
                <a:cs typeface="Calibri Light" charset="0"/>
              </a:rPr>
              <a:t>-</a:t>
            </a:r>
          </a:p>
        </p:txBody>
      </p:sp>
      <p:sp>
        <p:nvSpPr>
          <p:cNvPr id="7" name="Rectángulo 6"/>
          <p:cNvSpPr/>
          <p:nvPr/>
        </p:nvSpPr>
        <p:spPr>
          <a:xfrm>
            <a:off x="6397625" y="1101725"/>
            <a:ext cx="66675" cy="149225"/>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Rectángulo 7"/>
          <p:cNvSpPr/>
          <p:nvPr/>
        </p:nvSpPr>
        <p:spPr>
          <a:xfrm>
            <a:off x="4472640" y="1101725"/>
            <a:ext cx="66675" cy="149225"/>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Rectángulo 8"/>
          <p:cNvSpPr/>
          <p:nvPr/>
        </p:nvSpPr>
        <p:spPr>
          <a:xfrm>
            <a:off x="4929840" y="1184275"/>
            <a:ext cx="83485" cy="13969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 name="Rectángulo 9"/>
          <p:cNvSpPr/>
          <p:nvPr/>
        </p:nvSpPr>
        <p:spPr>
          <a:xfrm>
            <a:off x="5428315" y="1184275"/>
            <a:ext cx="83485" cy="13969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Rectángulo 10"/>
          <p:cNvSpPr/>
          <p:nvPr/>
        </p:nvSpPr>
        <p:spPr>
          <a:xfrm>
            <a:off x="5917265" y="1184275"/>
            <a:ext cx="83485" cy="13969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Rectángulo 11"/>
          <p:cNvSpPr/>
          <p:nvPr/>
        </p:nvSpPr>
        <p:spPr>
          <a:xfrm>
            <a:off x="6917390" y="913415"/>
            <a:ext cx="83485" cy="41055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Rectángulo 12"/>
          <p:cNvSpPr/>
          <p:nvPr/>
        </p:nvSpPr>
        <p:spPr>
          <a:xfrm>
            <a:off x="7384115" y="913415"/>
            <a:ext cx="83485" cy="41055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Rectángulo 13"/>
          <p:cNvSpPr/>
          <p:nvPr/>
        </p:nvSpPr>
        <p:spPr>
          <a:xfrm>
            <a:off x="6473826" y="913415"/>
            <a:ext cx="63500" cy="410559"/>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Rectángulo 14"/>
          <p:cNvSpPr/>
          <p:nvPr/>
        </p:nvSpPr>
        <p:spPr>
          <a:xfrm>
            <a:off x="4423426" y="915516"/>
            <a:ext cx="91424" cy="408457"/>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Rectángulo 15"/>
          <p:cNvSpPr/>
          <p:nvPr/>
        </p:nvSpPr>
        <p:spPr>
          <a:xfrm>
            <a:off x="6397625" y="915516"/>
            <a:ext cx="91424" cy="408457"/>
          </a:xfrm>
          <a:prstGeom prst="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Tree>
    <p:extLst>
      <p:ext uri="{BB962C8B-B14F-4D97-AF65-F5344CB8AC3E}">
        <p14:creationId xmlns:p14="http://schemas.microsoft.com/office/powerpoint/2010/main" val="818638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DFA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OBJETIVOS</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9" name="Imagen 8">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 y="946968"/>
            <a:ext cx="2073162" cy="3900135"/>
          </a:xfrm>
          <a:prstGeom prst="rect">
            <a:avLst/>
          </a:prstGeom>
        </p:spPr>
      </p:pic>
    </p:spTree>
    <p:extLst>
      <p:ext uri="{BB962C8B-B14F-4D97-AF65-F5344CB8AC3E}">
        <p14:creationId xmlns:p14="http://schemas.microsoft.com/office/powerpoint/2010/main" val="361656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3571299"/>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 - Ejemplo</a:t>
            </a:r>
          </a:p>
          <a:p>
            <a:pPr marL="404813" indent="-180975">
              <a:buFont typeface="Arial" charset="0"/>
              <a:buChar char="•"/>
            </a:pPr>
            <a:r>
              <a:rPr lang="es-PE" altLang="es-PE" sz="1600" dirty="0">
                <a:latin typeface="Calibri" charset="0"/>
                <a:ea typeface="Calibri" charset="0"/>
                <a:cs typeface="Calibri" charset="0"/>
              </a:rPr>
              <a:t>Si el rango promedio para las 25 muestras es 0.29 (calculado como 7.17 / 25) y el promedio de las medias observadas es 15.95 (calculado como 398.75/25) . </a:t>
            </a:r>
          </a:p>
          <a:p>
            <a:pPr marL="404813" indent="-180975">
              <a:buFont typeface="Arial" charset="0"/>
              <a:buChar char="•"/>
            </a:pPr>
            <a:endParaRPr lang="es-PE" altLang="es-PE" sz="1600" dirty="0">
              <a:latin typeface="Calibri" charset="0"/>
              <a:ea typeface="Calibri" charset="0"/>
              <a:cs typeface="Calibri" charset="0"/>
            </a:endParaRPr>
          </a:p>
          <a:p>
            <a:pPr marL="404813" indent="-180975">
              <a:buFont typeface="Arial" charset="0"/>
              <a:buChar char="•"/>
            </a:pPr>
            <a:r>
              <a:rPr lang="es-PE" altLang="es-PE" sz="1600" dirty="0">
                <a:latin typeface="Calibri" charset="0"/>
                <a:ea typeface="Calibri" charset="0"/>
                <a:cs typeface="Calibri" charset="0"/>
              </a:rPr>
              <a:t>El valor de A</a:t>
            </a:r>
            <a:r>
              <a:rPr lang="es-PE" altLang="es-PE" sz="1600" baseline="-25000" dirty="0">
                <a:latin typeface="Calibri" charset="0"/>
                <a:ea typeface="Calibri" charset="0"/>
                <a:cs typeface="Calibri" charset="0"/>
              </a:rPr>
              <a:t>2 </a:t>
            </a:r>
            <a:r>
              <a:rPr lang="es-PE" altLang="es-PE" sz="1600" dirty="0">
                <a:latin typeface="Calibri" charset="0"/>
                <a:ea typeface="Calibri" charset="0"/>
                <a:cs typeface="Calibri" charset="0"/>
              </a:rPr>
              <a:t>= es obtenido de la tabla estándar.	</a:t>
            </a:r>
          </a:p>
          <a:p>
            <a:pPr marL="404813" indent="-180975">
              <a:buFont typeface="Arial" charset="0"/>
              <a:buChar char="•"/>
            </a:pPr>
            <a:endParaRPr lang="es-PE" altLang="es-PE" sz="1600" dirty="0">
              <a:latin typeface="Calibri" charset="0"/>
              <a:ea typeface="Calibri" charset="0"/>
              <a:cs typeface="Calibri" charset="0"/>
            </a:endParaRPr>
          </a:p>
          <a:p>
            <a:pPr marL="404813" indent="-180975">
              <a:buFont typeface="Arial" charset="0"/>
              <a:buChar char="•"/>
            </a:pPr>
            <a:r>
              <a:rPr lang="es-PE" altLang="es-PE" sz="1600" dirty="0">
                <a:latin typeface="Calibri" charset="0"/>
                <a:ea typeface="Calibri" charset="0"/>
                <a:cs typeface="Calibri" charset="0"/>
              </a:rPr>
              <a:t>El centro de la tabla de control es = </a:t>
            </a:r>
          </a:p>
          <a:p>
            <a:pPr marL="584200" indent="-179388">
              <a:buFont typeface="Arial" charset="0"/>
              <a:buChar char="•"/>
            </a:pPr>
            <a:r>
              <a:rPr lang="es-PE" altLang="es-PE" sz="1600" dirty="0">
                <a:latin typeface="Calibri" charset="0"/>
                <a:ea typeface="Calibri" charset="0"/>
                <a:cs typeface="Calibri" charset="0"/>
              </a:rPr>
              <a:t>CL = 15.95</a:t>
            </a:r>
          </a:p>
          <a:p>
            <a:pPr marL="584200" indent="-179388">
              <a:buFont typeface="Arial" charset="0"/>
              <a:buChar char="•"/>
            </a:pPr>
            <a:endParaRPr lang="es-PE" altLang="es-PE" sz="1600" dirty="0">
              <a:latin typeface="Calibri" charset="0"/>
              <a:ea typeface="Calibri" charset="0"/>
              <a:cs typeface="Calibri" charset="0"/>
            </a:endParaRPr>
          </a:p>
          <a:p>
            <a:pPr marL="584200" indent="-179388">
              <a:buFont typeface="Arial" charset="0"/>
              <a:buChar char="•"/>
            </a:pPr>
            <a:r>
              <a:rPr lang="es-PE" altLang="es-PE" sz="1600" dirty="0">
                <a:latin typeface="Calibri" charset="0"/>
                <a:ea typeface="Calibri" charset="0"/>
                <a:cs typeface="Calibri" charset="0"/>
              </a:rPr>
              <a:t>UCL =  </a:t>
            </a:r>
            <a:r>
              <a:rPr lang="es-PE" altLang="es-PE" sz="1600" u="sng" dirty="0">
                <a:latin typeface="Calibri" charset="0"/>
                <a:ea typeface="Calibri" charset="0"/>
                <a:cs typeface="Calibri" charset="0"/>
              </a:rPr>
              <a:t>x </a:t>
            </a:r>
            <a:r>
              <a:rPr lang="es-PE" altLang="es-PE" sz="1600" dirty="0">
                <a:latin typeface="Calibri" charset="0"/>
                <a:ea typeface="Calibri" charset="0"/>
                <a:cs typeface="Calibri" charset="0"/>
              </a:rPr>
              <a:t>+ A</a:t>
            </a:r>
            <a:r>
              <a:rPr lang="es-PE" altLang="es-PE" sz="1600" baseline="-25000" dirty="0">
                <a:latin typeface="Calibri" charset="0"/>
                <a:ea typeface="Calibri" charset="0"/>
                <a:cs typeface="Calibri" charset="0"/>
              </a:rPr>
              <a:t>2 </a:t>
            </a:r>
            <a:r>
              <a:rPr lang="es-PE" altLang="es-PE" sz="1600" u="sng" dirty="0">
                <a:latin typeface="Calibri" charset="0"/>
                <a:ea typeface="Calibri" charset="0"/>
                <a:cs typeface="Calibri" charset="0"/>
              </a:rPr>
              <a:t>R </a:t>
            </a:r>
          </a:p>
          <a:p>
            <a:pPr marL="584200" indent="-179388">
              <a:buFont typeface="Arial" charset="0"/>
              <a:buChar char="•"/>
            </a:pPr>
            <a:r>
              <a:rPr lang="es-PE" altLang="es-PE" sz="1600" dirty="0">
                <a:latin typeface="Calibri" charset="0"/>
                <a:ea typeface="Calibri" charset="0"/>
                <a:cs typeface="Calibri" charset="0"/>
              </a:rPr>
              <a:t>LCL =  </a:t>
            </a:r>
            <a:r>
              <a:rPr lang="es-PE" altLang="es-PE" sz="1600" u="sng" dirty="0">
                <a:latin typeface="Calibri" charset="0"/>
                <a:ea typeface="Calibri" charset="0"/>
                <a:cs typeface="Calibri" charset="0"/>
              </a:rPr>
              <a:t>x </a:t>
            </a:r>
            <a:r>
              <a:rPr lang="es-PE" altLang="es-PE" sz="1600" dirty="0">
                <a:latin typeface="Calibri" charset="0"/>
                <a:ea typeface="Calibri" charset="0"/>
                <a:cs typeface="Calibri" charset="0"/>
              </a:rPr>
              <a:t>- A</a:t>
            </a:r>
            <a:r>
              <a:rPr lang="es-PE" altLang="es-PE" sz="1600" baseline="-25000" dirty="0">
                <a:latin typeface="Calibri" charset="0"/>
                <a:ea typeface="Calibri" charset="0"/>
                <a:cs typeface="Calibri" charset="0"/>
              </a:rPr>
              <a:t>2 </a:t>
            </a:r>
            <a:r>
              <a:rPr lang="es-PE" altLang="es-PE" sz="1600" u="sng" dirty="0">
                <a:latin typeface="Calibri" charset="0"/>
                <a:ea typeface="Calibri" charset="0"/>
                <a:cs typeface="Calibri" charset="0"/>
              </a:rPr>
              <a:t>R</a:t>
            </a:r>
          </a:p>
          <a:p>
            <a:pPr marL="584200" indent="-179388">
              <a:buFont typeface="Arial" charset="0"/>
              <a:buChar char="•"/>
            </a:pPr>
            <a:endParaRPr lang="es-PE" altLang="es-PE" sz="1600" dirty="0">
              <a:latin typeface="Calibri" charset="0"/>
              <a:ea typeface="Calibri" charset="0"/>
              <a:cs typeface="Calibri" charset="0"/>
            </a:endParaRPr>
          </a:p>
          <a:p>
            <a:pPr marL="584200" indent="-179388">
              <a:buFont typeface="Arial" charset="0"/>
              <a:buChar char="•"/>
            </a:pPr>
            <a:r>
              <a:rPr lang="es-PE" altLang="es-PE" sz="1600" dirty="0">
                <a:latin typeface="Calibri" charset="0"/>
                <a:ea typeface="Calibri" charset="0"/>
                <a:cs typeface="Calibri" charset="0"/>
              </a:rPr>
              <a:t>UCL = 15.95 + (0.73) (0.29) = 16.16</a:t>
            </a:r>
          </a:p>
          <a:p>
            <a:pPr marL="584200" indent="-179388">
              <a:buFont typeface="Arial" charset="0"/>
              <a:buChar char="•"/>
            </a:pPr>
            <a:r>
              <a:rPr lang="es-PE" altLang="es-PE" sz="1600" dirty="0">
                <a:latin typeface="Calibri" charset="0"/>
                <a:ea typeface="Calibri" charset="0"/>
                <a:cs typeface="Calibri" charset="0"/>
              </a:rPr>
              <a:t>LCL  = 15.95 -  (0.73) (0.29) = 15.74</a:t>
            </a:r>
          </a:p>
        </p:txBody>
      </p:sp>
    </p:spTree>
    <p:extLst>
      <p:ext uri="{BB962C8B-B14F-4D97-AF65-F5344CB8AC3E}">
        <p14:creationId xmlns:p14="http://schemas.microsoft.com/office/powerpoint/2010/main" val="331225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460062" y="208628"/>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438828" y="573772"/>
            <a:ext cx="8079448" cy="293478"/>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 - </a:t>
            </a:r>
            <a:r>
              <a:rPr lang="es-PE" sz="1600" b="1" dirty="0">
                <a:solidFill>
                  <a:srgbClr val="714FA0"/>
                </a:solidFill>
                <a:latin typeface="Calibri" charset="0"/>
                <a:ea typeface="Calibri" charset="0"/>
                <a:cs typeface="Calibri" charset="0"/>
              </a:rPr>
              <a:t>Ejemplo</a:t>
            </a:r>
            <a:endParaRPr lang="es-PE" altLang="es-PE" sz="1600" dirty="0">
              <a:latin typeface="Calibri" charset="0"/>
              <a:ea typeface="Calibri" charset="0"/>
              <a:cs typeface="Calibri" charset="0"/>
            </a:endParaRPr>
          </a:p>
        </p:txBody>
      </p:sp>
      <p:graphicFrame>
        <p:nvGraphicFramePr>
          <p:cNvPr id="5" name="Tabla 4"/>
          <p:cNvGraphicFramePr>
            <a:graphicFrameLocks noGrp="1"/>
          </p:cNvGraphicFramePr>
          <p:nvPr>
            <p:extLst>
              <p:ext uri="{D42A27DB-BD31-4B8C-83A1-F6EECF244321}">
                <p14:modId xmlns:p14="http://schemas.microsoft.com/office/powerpoint/2010/main" val="3021982360"/>
              </p:ext>
            </p:extLst>
          </p:nvPr>
        </p:nvGraphicFramePr>
        <p:xfrm>
          <a:off x="3525401" y="921866"/>
          <a:ext cx="3254252" cy="4360637"/>
        </p:xfrm>
        <a:graphic>
          <a:graphicData uri="http://schemas.openxmlformats.org/drawingml/2006/table">
            <a:tbl>
              <a:tblPr firstRow="1" bandRow="1">
                <a:tableStyleId>{5C22544A-7EE6-4342-B048-85BDC9FD1C3A}</a:tableStyleId>
              </a:tblPr>
              <a:tblGrid>
                <a:gridCol w="813563">
                  <a:extLst>
                    <a:ext uri="{9D8B030D-6E8A-4147-A177-3AD203B41FA5}">
                      <a16:colId xmlns:a16="http://schemas.microsoft.com/office/drawing/2014/main" val="20000"/>
                    </a:ext>
                  </a:extLst>
                </a:gridCol>
                <a:gridCol w="813563">
                  <a:extLst>
                    <a:ext uri="{9D8B030D-6E8A-4147-A177-3AD203B41FA5}">
                      <a16:colId xmlns:a16="http://schemas.microsoft.com/office/drawing/2014/main" val="20001"/>
                    </a:ext>
                  </a:extLst>
                </a:gridCol>
                <a:gridCol w="813563">
                  <a:extLst>
                    <a:ext uri="{9D8B030D-6E8A-4147-A177-3AD203B41FA5}">
                      <a16:colId xmlns:a16="http://schemas.microsoft.com/office/drawing/2014/main" val="20002"/>
                    </a:ext>
                  </a:extLst>
                </a:gridCol>
                <a:gridCol w="813563">
                  <a:extLst>
                    <a:ext uri="{9D8B030D-6E8A-4147-A177-3AD203B41FA5}">
                      <a16:colId xmlns:a16="http://schemas.microsoft.com/office/drawing/2014/main" val="20003"/>
                    </a:ext>
                  </a:extLst>
                </a:gridCol>
              </a:tblGrid>
              <a:tr h="397241">
                <a:tc gridSpan="4">
                  <a:txBody>
                    <a:bodyPr/>
                    <a:lstStyle/>
                    <a:p>
                      <a:r>
                        <a:rPr lang="en-US" sz="800" b="0" i="0" noProof="0" dirty="0">
                          <a:latin typeface="Calibri" panose="020F0502020204030204" pitchFamily="34" charset="0"/>
                        </a:rPr>
                        <a:t>Sample Size </a:t>
                      </a:r>
                      <a:r>
                        <a:rPr lang="es-ES_tradnl" sz="800" i="1" dirty="0"/>
                        <a:t>n</a:t>
                      </a:r>
                    </a:p>
                  </a:txBody>
                  <a:tcPr marL="39945" marR="39945" marT="19972" marB="1997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hMerge="1">
                  <a:txBody>
                    <a:bodyPr/>
                    <a:lstStyle/>
                    <a:p>
                      <a:endParaRPr lang="es-ES_tradnl" sz="700" dirty="0"/>
                    </a:p>
                  </a:txBody>
                  <a:tcPr marL="33998" marR="33998" marT="16999" marB="16999"/>
                </a:tc>
                <a:tc hMerge="1">
                  <a:txBody>
                    <a:bodyPr/>
                    <a:lstStyle/>
                    <a:p>
                      <a:endParaRPr lang="es-ES_tradnl" sz="700" dirty="0"/>
                    </a:p>
                  </a:txBody>
                  <a:tcPr marL="33998" marR="33998" marT="16999" marB="16999"/>
                </a:tc>
                <a:tc hMerge="1">
                  <a:txBody>
                    <a:bodyPr/>
                    <a:lstStyle/>
                    <a:p>
                      <a:endParaRPr lang="es-ES_tradnl" sz="700"/>
                    </a:p>
                  </a:txBody>
                  <a:tcPr marL="33998" marR="33998" marT="16999" marB="16999"/>
                </a:tc>
                <a:extLst>
                  <a:ext uri="{0D108BD9-81ED-4DB2-BD59-A6C34878D82A}">
                    <a16:rowId xmlns:a16="http://schemas.microsoft.com/office/drawing/2014/main" val="10000"/>
                  </a:ext>
                </a:extLst>
              </a:tr>
              <a:tr h="165284">
                <a:tc>
                  <a:txBody>
                    <a:bodyPr/>
                    <a:lstStyle/>
                    <a:p>
                      <a:pPr algn="ctr"/>
                      <a:r>
                        <a:rPr lang="es-ES_tradnl" sz="800" b="0" i="0" dirty="0">
                          <a:latin typeface="Calibri" panose="020F0502020204030204" pitchFamily="34" charset="0"/>
                        </a:rPr>
                        <a:t>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3.27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1"/>
                  </a:ext>
                </a:extLst>
              </a:tr>
              <a:tr h="165284">
                <a:tc>
                  <a:txBody>
                    <a:bodyPr/>
                    <a:lstStyle/>
                    <a:p>
                      <a:pPr algn="ctr"/>
                      <a:r>
                        <a:rPr lang="es-ES_tradnl" sz="800" b="0" i="0" dirty="0">
                          <a:latin typeface="Calibri" panose="020F0502020204030204" pitchFamily="34" charset="0"/>
                        </a:rPr>
                        <a:t>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1.02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2.57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165284">
                <a:tc>
                  <a:txBody>
                    <a:bodyPr/>
                    <a:lstStyle/>
                    <a:p>
                      <a:pPr algn="ctr"/>
                      <a:r>
                        <a:rPr lang="es-ES_tradnl" sz="800" b="0" i="0" dirty="0">
                          <a:latin typeface="Calibri" panose="020F0502020204030204" pitchFamily="34" charset="0"/>
                        </a:rPr>
                        <a:t>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0.73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2.28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r h="165284">
                <a:tc>
                  <a:txBody>
                    <a:bodyPr/>
                    <a:lstStyle/>
                    <a:p>
                      <a:pPr algn="ctr"/>
                      <a:r>
                        <a:rPr lang="es-ES_tradnl" sz="800" b="0" i="0" dirty="0">
                          <a:latin typeface="Calibri" panose="020F0502020204030204" pitchFamily="34" charset="0"/>
                        </a:rPr>
                        <a:t>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0.58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2.11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4"/>
                  </a:ext>
                </a:extLst>
              </a:tr>
              <a:tr h="165284">
                <a:tc>
                  <a:txBody>
                    <a:bodyPr/>
                    <a:lstStyle/>
                    <a:p>
                      <a:pPr algn="ctr"/>
                      <a:r>
                        <a:rPr lang="es-ES_tradnl" sz="800" b="0" i="0" dirty="0">
                          <a:latin typeface="Calibri" panose="020F0502020204030204" pitchFamily="34" charset="0"/>
                        </a:rPr>
                        <a:t>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2.00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5"/>
                  </a:ext>
                </a:extLst>
              </a:tr>
              <a:tr h="165284">
                <a:tc>
                  <a:txBody>
                    <a:bodyPr/>
                    <a:lstStyle/>
                    <a:p>
                      <a:pPr algn="ctr"/>
                      <a:r>
                        <a:rPr lang="es-ES_tradnl" sz="800" b="0" i="0" dirty="0">
                          <a:latin typeface="Calibri" panose="020F0502020204030204" pitchFamily="34" charset="0"/>
                        </a:rPr>
                        <a:t>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0.08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1.92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6"/>
                  </a:ext>
                </a:extLst>
              </a:tr>
              <a:tr h="165284">
                <a:tc>
                  <a:txBody>
                    <a:bodyPr/>
                    <a:lstStyle/>
                    <a:p>
                      <a:pPr algn="ctr"/>
                      <a:r>
                        <a:rPr lang="es-ES_tradnl" sz="800" b="0" i="0" dirty="0">
                          <a:latin typeface="Calibri" panose="020F0502020204030204" pitchFamily="34" charset="0"/>
                        </a:rPr>
                        <a:t>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7"/>
                  </a:ext>
                </a:extLst>
              </a:tr>
              <a:tr h="165284">
                <a:tc>
                  <a:txBody>
                    <a:bodyPr/>
                    <a:lstStyle/>
                    <a:p>
                      <a:pPr algn="ctr"/>
                      <a:r>
                        <a:rPr lang="es-ES_tradnl" sz="800" b="0" i="0" dirty="0">
                          <a:latin typeface="Calibri" panose="020F0502020204030204" pitchFamily="34" charset="0"/>
                        </a:rPr>
                        <a:t>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8"/>
                  </a:ext>
                </a:extLst>
              </a:tr>
              <a:tr h="165284">
                <a:tc>
                  <a:txBody>
                    <a:bodyPr/>
                    <a:lstStyle/>
                    <a:p>
                      <a:pPr algn="ctr"/>
                      <a:r>
                        <a:rPr lang="es-ES_tradnl" sz="800" b="0" i="0" dirty="0">
                          <a:latin typeface="Calibri" panose="020F0502020204030204" pitchFamily="34" charset="0"/>
                        </a:rPr>
                        <a:t>10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9"/>
                  </a:ext>
                </a:extLst>
              </a:tr>
              <a:tr h="165284">
                <a:tc>
                  <a:txBody>
                    <a:bodyPr/>
                    <a:lstStyle/>
                    <a:p>
                      <a:pPr algn="ctr"/>
                      <a:r>
                        <a:rPr lang="es-ES_tradnl" sz="800" b="0" i="0" dirty="0">
                          <a:latin typeface="Calibri" panose="020F0502020204030204" pitchFamily="34" charset="0"/>
                        </a:rPr>
                        <a:t>11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0"/>
                  </a:ext>
                </a:extLst>
              </a:tr>
              <a:tr h="165284">
                <a:tc>
                  <a:txBody>
                    <a:bodyPr/>
                    <a:lstStyle/>
                    <a:p>
                      <a:pPr algn="ctr"/>
                      <a:r>
                        <a:rPr lang="es-ES_tradnl" sz="800" b="0" i="0" dirty="0">
                          <a:latin typeface="Calibri" panose="020F0502020204030204" pitchFamily="34" charset="0"/>
                        </a:rPr>
                        <a:t>12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1"/>
                  </a:ext>
                </a:extLst>
              </a:tr>
              <a:tr h="165284">
                <a:tc>
                  <a:txBody>
                    <a:bodyPr/>
                    <a:lstStyle/>
                    <a:p>
                      <a:pPr algn="ctr"/>
                      <a:r>
                        <a:rPr lang="es-ES_tradnl" sz="800" b="0" i="0" dirty="0">
                          <a:latin typeface="Calibri" panose="020F0502020204030204" pitchFamily="34" charset="0"/>
                        </a:rPr>
                        <a:t>13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2"/>
                  </a:ext>
                </a:extLst>
              </a:tr>
              <a:tr h="165284">
                <a:tc>
                  <a:txBody>
                    <a:bodyPr/>
                    <a:lstStyle/>
                    <a:p>
                      <a:pPr algn="ctr"/>
                      <a:r>
                        <a:rPr lang="es-ES_tradnl" sz="800" b="0" i="0" dirty="0">
                          <a:latin typeface="Calibri" panose="020F0502020204030204" pitchFamily="34" charset="0"/>
                        </a:rPr>
                        <a:t>14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3"/>
                  </a:ext>
                </a:extLst>
              </a:tr>
              <a:tr h="165284">
                <a:tc>
                  <a:txBody>
                    <a:bodyPr/>
                    <a:lstStyle/>
                    <a:p>
                      <a:pPr algn="ctr"/>
                      <a:r>
                        <a:rPr lang="es-ES_tradnl" sz="800" b="0" i="0" dirty="0">
                          <a:latin typeface="Calibri" panose="020F0502020204030204" pitchFamily="34" charset="0"/>
                        </a:rPr>
                        <a:t>15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4"/>
                  </a:ext>
                </a:extLst>
              </a:tr>
              <a:tr h="165284">
                <a:tc>
                  <a:txBody>
                    <a:bodyPr/>
                    <a:lstStyle/>
                    <a:p>
                      <a:pPr algn="ctr"/>
                      <a:r>
                        <a:rPr lang="es-ES_tradnl" sz="800" b="0" i="0" dirty="0">
                          <a:latin typeface="Calibri" panose="020F0502020204030204" pitchFamily="34" charset="0"/>
                        </a:rPr>
                        <a:t>16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5"/>
                  </a:ext>
                </a:extLst>
              </a:tr>
              <a:tr h="165284">
                <a:tc>
                  <a:txBody>
                    <a:bodyPr/>
                    <a:lstStyle/>
                    <a:p>
                      <a:pPr algn="ctr"/>
                      <a:r>
                        <a:rPr lang="es-ES_tradnl" sz="800" b="0" i="0" dirty="0">
                          <a:latin typeface="Calibri" panose="020F0502020204030204" pitchFamily="34" charset="0"/>
                        </a:rPr>
                        <a:t>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6"/>
                  </a:ext>
                </a:extLst>
              </a:tr>
              <a:tr h="165284">
                <a:tc>
                  <a:txBody>
                    <a:bodyPr/>
                    <a:lstStyle/>
                    <a:p>
                      <a:pPr algn="ctr"/>
                      <a:r>
                        <a:rPr lang="es-ES_tradnl" sz="800" b="0" i="0" dirty="0">
                          <a:latin typeface="Calibri" panose="020F0502020204030204" pitchFamily="34" charset="0"/>
                        </a:rPr>
                        <a:t>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7"/>
                  </a:ext>
                </a:extLst>
              </a:tr>
              <a:tr h="165284">
                <a:tc>
                  <a:txBody>
                    <a:bodyPr/>
                    <a:lstStyle/>
                    <a:p>
                      <a:pPr algn="ctr"/>
                      <a:r>
                        <a:rPr lang="es-ES_tradnl" sz="800" b="0" i="0" dirty="0">
                          <a:latin typeface="Calibri" panose="020F0502020204030204" pitchFamily="34" charset="0"/>
                        </a:rPr>
                        <a:t>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8"/>
                  </a:ext>
                </a:extLst>
              </a:tr>
              <a:tr h="165284">
                <a:tc>
                  <a:txBody>
                    <a:bodyPr/>
                    <a:lstStyle/>
                    <a:p>
                      <a:pPr algn="ctr"/>
                      <a:r>
                        <a:rPr lang="es-ES_tradnl" sz="800" b="0" i="0" dirty="0">
                          <a:latin typeface="Calibri" panose="020F0502020204030204" pitchFamily="34" charset="0"/>
                        </a:rPr>
                        <a:t>20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9"/>
                  </a:ext>
                </a:extLst>
              </a:tr>
              <a:tr h="165284">
                <a:tc>
                  <a:txBody>
                    <a:bodyPr/>
                    <a:lstStyle/>
                    <a:p>
                      <a:pPr algn="ctr"/>
                      <a:r>
                        <a:rPr lang="es-ES_tradnl" sz="800" b="0" i="0" dirty="0">
                          <a:latin typeface="Calibri" panose="020F0502020204030204" pitchFamily="34" charset="0"/>
                        </a:rPr>
                        <a:t>21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0"/>
                  </a:ext>
                </a:extLst>
              </a:tr>
              <a:tr h="165284">
                <a:tc>
                  <a:txBody>
                    <a:bodyPr/>
                    <a:lstStyle/>
                    <a:p>
                      <a:pPr algn="ctr"/>
                      <a:r>
                        <a:rPr lang="es-ES_tradnl" sz="800" b="0" i="0" dirty="0">
                          <a:latin typeface="Calibri" panose="020F0502020204030204" pitchFamily="34" charset="0"/>
                        </a:rPr>
                        <a:t>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1"/>
                  </a:ext>
                </a:extLst>
              </a:tr>
              <a:tr h="165284">
                <a:tc>
                  <a:txBody>
                    <a:bodyPr/>
                    <a:lstStyle/>
                    <a:p>
                      <a:pPr algn="ctr"/>
                      <a:r>
                        <a:rPr lang="es-ES_tradnl" sz="800" b="0" i="0" dirty="0">
                          <a:latin typeface="Calibri" panose="020F0502020204030204" pitchFamily="34" charset="0"/>
                        </a:rPr>
                        <a:t>23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1.56</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2"/>
                  </a:ext>
                </a:extLst>
              </a:tr>
              <a:tr h="165284">
                <a:tc>
                  <a:txBody>
                    <a:bodyPr/>
                    <a:lstStyle/>
                    <a:p>
                      <a:pPr algn="ctr"/>
                      <a:r>
                        <a:rPr lang="es-ES_tradnl" sz="800" b="0" i="0" dirty="0">
                          <a:latin typeface="Calibri" panose="020F0502020204030204" pitchFamily="34" charset="0"/>
                        </a:rPr>
                        <a:t>24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0.16</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3"/>
                  </a:ext>
                </a:extLst>
              </a:tr>
              <a:tr h="150370">
                <a:tc>
                  <a:txBody>
                    <a:bodyPr/>
                    <a:lstStyle/>
                    <a:p>
                      <a:pPr algn="ctr"/>
                      <a:r>
                        <a:rPr lang="es-ES_tradnl" sz="800" b="0" i="0" dirty="0">
                          <a:latin typeface="Calibri" panose="020F0502020204030204" pitchFamily="34" charset="0"/>
                        </a:rPr>
                        <a:t>25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0.15</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1.54</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4"/>
                  </a:ext>
                </a:extLst>
              </a:tr>
            </a:tbl>
          </a:graphicData>
        </a:graphic>
      </p:graphicFrame>
      <p:sp>
        <p:nvSpPr>
          <p:cNvPr id="6" name="CuadroTexto 5"/>
          <p:cNvSpPr txBox="1"/>
          <p:nvPr/>
        </p:nvSpPr>
        <p:spPr>
          <a:xfrm>
            <a:off x="4393210" y="940021"/>
            <a:ext cx="1024431" cy="230832"/>
          </a:xfrm>
          <a:prstGeom prst="rect">
            <a:avLst/>
          </a:prstGeom>
          <a:noFill/>
        </p:spPr>
        <p:txBody>
          <a:bodyPr wrap="square" rtlCol="0">
            <a:spAutoFit/>
          </a:bodyPr>
          <a:lstStyle/>
          <a:p>
            <a:r>
              <a:rPr lang="es-ES_tradnl" sz="900" dirty="0">
                <a:solidFill>
                  <a:schemeClr val="bg1"/>
                </a:solidFill>
                <a:latin typeface="Calibri" charset="0"/>
                <a:ea typeface="Calibri" charset="0"/>
                <a:cs typeface="Calibri" charset="0"/>
              </a:rPr>
              <a:t>Factor </a:t>
            </a:r>
            <a:r>
              <a:rPr lang="es-ES_tradnl" sz="900" dirty="0" err="1">
                <a:solidFill>
                  <a:schemeClr val="bg1"/>
                </a:solidFill>
                <a:latin typeface="Calibri" charset="0"/>
                <a:ea typeface="Calibri" charset="0"/>
                <a:cs typeface="Calibri" charset="0"/>
              </a:rPr>
              <a:t>for</a:t>
            </a:r>
            <a:r>
              <a:rPr lang="es-ES_tradnl" sz="900" dirty="0">
                <a:solidFill>
                  <a:schemeClr val="bg1"/>
                </a:solidFill>
                <a:latin typeface="Calibri" charset="0"/>
                <a:ea typeface="Calibri" charset="0"/>
                <a:cs typeface="Calibri" charset="0"/>
              </a:rPr>
              <a:t> x- Chart</a:t>
            </a:r>
            <a:r>
              <a:rPr lang="mr-IN" sz="900" dirty="0">
                <a:latin typeface="Calibri" panose="020F0502020204030204" pitchFamily="34" charset="0"/>
              </a:rPr>
              <a:t> </a:t>
            </a:r>
            <a:endParaRPr lang="es-ES_tradnl" sz="900" dirty="0">
              <a:solidFill>
                <a:schemeClr val="bg1"/>
              </a:solidFill>
              <a:latin typeface="Calibri" charset="0"/>
              <a:ea typeface="Calibri" charset="0"/>
              <a:cs typeface="Calibri" charset="0"/>
            </a:endParaRPr>
          </a:p>
        </p:txBody>
      </p:sp>
      <p:sp>
        <p:nvSpPr>
          <p:cNvPr id="7" name="CuadroTexto 6"/>
          <p:cNvSpPr txBox="1"/>
          <p:nvPr/>
        </p:nvSpPr>
        <p:spPr>
          <a:xfrm>
            <a:off x="5536056" y="940021"/>
            <a:ext cx="1181807" cy="230832"/>
          </a:xfrm>
          <a:prstGeom prst="rect">
            <a:avLst/>
          </a:prstGeom>
          <a:noFill/>
        </p:spPr>
        <p:txBody>
          <a:bodyPr wrap="square" rtlCol="0">
            <a:spAutoFit/>
          </a:bodyPr>
          <a:lstStyle/>
          <a:p>
            <a:r>
              <a:rPr lang="es-ES_tradnl" sz="900" dirty="0">
                <a:solidFill>
                  <a:schemeClr val="bg1"/>
                </a:solidFill>
                <a:latin typeface="Calibri" charset="0"/>
                <a:ea typeface="Calibri" charset="0"/>
                <a:cs typeface="Calibri" charset="0"/>
              </a:rPr>
              <a:t>Factor </a:t>
            </a:r>
            <a:r>
              <a:rPr lang="es-ES_tradnl" sz="900" dirty="0" err="1">
                <a:solidFill>
                  <a:schemeClr val="bg1"/>
                </a:solidFill>
                <a:latin typeface="Calibri" charset="0"/>
                <a:ea typeface="Calibri" charset="0"/>
                <a:cs typeface="Calibri" charset="0"/>
              </a:rPr>
              <a:t>for</a:t>
            </a:r>
            <a:r>
              <a:rPr lang="es-ES_tradnl" sz="900" dirty="0">
                <a:solidFill>
                  <a:schemeClr val="bg1"/>
                </a:solidFill>
                <a:latin typeface="Calibri" charset="0"/>
                <a:ea typeface="Calibri" charset="0"/>
                <a:cs typeface="Calibri" charset="0"/>
              </a:rPr>
              <a:t> R- Chart</a:t>
            </a:r>
            <a:r>
              <a:rPr lang="mr-IN" sz="900" dirty="0">
                <a:latin typeface="Calibri" panose="020F0502020204030204" pitchFamily="34" charset="0"/>
              </a:rPr>
              <a:t> </a:t>
            </a:r>
            <a:endParaRPr lang="es-ES_tradnl" sz="900" dirty="0">
              <a:solidFill>
                <a:schemeClr val="bg1"/>
              </a:solidFill>
              <a:latin typeface="Calibri" charset="0"/>
              <a:ea typeface="Calibri" charset="0"/>
              <a:cs typeface="Calibri" charset="0"/>
            </a:endParaRPr>
          </a:p>
        </p:txBody>
      </p:sp>
      <p:sp>
        <p:nvSpPr>
          <p:cNvPr id="8" name="CuadroTexto 7"/>
          <p:cNvSpPr txBox="1"/>
          <p:nvPr/>
        </p:nvSpPr>
        <p:spPr>
          <a:xfrm>
            <a:off x="4791581" y="1087956"/>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A</a:t>
            </a:r>
            <a:endParaRPr lang="es-ES_tradnl" sz="900" dirty="0">
              <a:solidFill>
                <a:schemeClr val="bg1"/>
              </a:solidFill>
              <a:latin typeface="Calibri" charset="0"/>
              <a:ea typeface="Calibri" charset="0"/>
              <a:cs typeface="Calibri" charset="0"/>
            </a:endParaRPr>
          </a:p>
        </p:txBody>
      </p:sp>
      <p:sp>
        <p:nvSpPr>
          <p:cNvPr id="9" name="CuadroTexto 8"/>
          <p:cNvSpPr txBox="1"/>
          <p:nvPr/>
        </p:nvSpPr>
        <p:spPr>
          <a:xfrm>
            <a:off x="5596846" y="1087956"/>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D</a:t>
            </a:r>
            <a:endParaRPr lang="es-ES_tradnl" sz="900" dirty="0">
              <a:solidFill>
                <a:schemeClr val="bg1"/>
              </a:solidFill>
              <a:latin typeface="Calibri" charset="0"/>
              <a:ea typeface="Calibri" charset="0"/>
              <a:cs typeface="Calibri" charset="0"/>
            </a:endParaRPr>
          </a:p>
        </p:txBody>
      </p:sp>
      <p:sp>
        <p:nvSpPr>
          <p:cNvPr id="10" name="CuadroTexto 9"/>
          <p:cNvSpPr txBox="1"/>
          <p:nvPr/>
        </p:nvSpPr>
        <p:spPr>
          <a:xfrm>
            <a:off x="6198399" y="1087956"/>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D</a:t>
            </a:r>
            <a:endParaRPr lang="es-ES_tradnl" sz="900" dirty="0">
              <a:solidFill>
                <a:schemeClr val="bg1"/>
              </a:solidFill>
              <a:latin typeface="Calibri" charset="0"/>
              <a:ea typeface="Calibri" charset="0"/>
              <a:cs typeface="Calibri" charset="0"/>
            </a:endParaRPr>
          </a:p>
        </p:txBody>
      </p:sp>
      <p:sp>
        <p:nvSpPr>
          <p:cNvPr id="11" name="CuadroTexto 10"/>
          <p:cNvSpPr txBox="1"/>
          <p:nvPr/>
        </p:nvSpPr>
        <p:spPr>
          <a:xfrm>
            <a:off x="6288267" y="1145948"/>
            <a:ext cx="227688" cy="184666"/>
          </a:xfrm>
          <a:prstGeom prst="rect">
            <a:avLst/>
          </a:prstGeom>
          <a:noFill/>
        </p:spPr>
        <p:txBody>
          <a:bodyPr wrap="square" rtlCol="0">
            <a:spAutoFit/>
          </a:bodyPr>
          <a:lstStyle/>
          <a:p>
            <a:r>
              <a:rPr lang="es-ES" sz="600">
                <a:solidFill>
                  <a:schemeClr val="bg1"/>
                </a:solidFill>
                <a:latin typeface="Calibri" charset="0"/>
                <a:ea typeface="Calibri" charset="0"/>
                <a:cs typeface="Calibri" charset="0"/>
              </a:rPr>
              <a:t>4</a:t>
            </a:r>
            <a:endParaRPr lang="es-ES_tradnl" sz="600" dirty="0">
              <a:solidFill>
                <a:schemeClr val="bg1"/>
              </a:solidFill>
              <a:latin typeface="Calibri" charset="0"/>
              <a:ea typeface="Calibri" charset="0"/>
              <a:cs typeface="Calibri" charset="0"/>
            </a:endParaRPr>
          </a:p>
        </p:txBody>
      </p:sp>
      <p:sp>
        <p:nvSpPr>
          <p:cNvPr id="12" name="CuadroTexto 11"/>
          <p:cNvSpPr txBox="1"/>
          <p:nvPr/>
        </p:nvSpPr>
        <p:spPr>
          <a:xfrm>
            <a:off x="5678935" y="1145948"/>
            <a:ext cx="227688" cy="184666"/>
          </a:xfrm>
          <a:prstGeom prst="rect">
            <a:avLst/>
          </a:prstGeom>
          <a:noFill/>
        </p:spPr>
        <p:txBody>
          <a:bodyPr wrap="square" rtlCol="0">
            <a:spAutoFit/>
          </a:bodyPr>
          <a:lstStyle/>
          <a:p>
            <a:r>
              <a:rPr lang="es-ES" sz="600">
                <a:solidFill>
                  <a:schemeClr val="bg1"/>
                </a:solidFill>
                <a:latin typeface="Calibri" charset="0"/>
                <a:ea typeface="Calibri" charset="0"/>
                <a:cs typeface="Calibri" charset="0"/>
              </a:rPr>
              <a:t>3</a:t>
            </a:r>
            <a:endParaRPr lang="es-ES_tradnl" sz="600" dirty="0">
              <a:solidFill>
                <a:schemeClr val="bg1"/>
              </a:solidFill>
              <a:latin typeface="Calibri" charset="0"/>
              <a:ea typeface="Calibri" charset="0"/>
              <a:cs typeface="Calibri" charset="0"/>
            </a:endParaRPr>
          </a:p>
        </p:txBody>
      </p:sp>
      <p:sp>
        <p:nvSpPr>
          <p:cNvPr id="13" name="CuadroTexto 12"/>
          <p:cNvSpPr txBox="1"/>
          <p:nvPr/>
        </p:nvSpPr>
        <p:spPr>
          <a:xfrm>
            <a:off x="4876434" y="1145948"/>
            <a:ext cx="227688" cy="184666"/>
          </a:xfrm>
          <a:prstGeom prst="rect">
            <a:avLst/>
          </a:prstGeom>
          <a:noFill/>
        </p:spPr>
        <p:txBody>
          <a:bodyPr wrap="square" rtlCol="0">
            <a:spAutoFit/>
          </a:bodyPr>
          <a:lstStyle/>
          <a:p>
            <a:r>
              <a:rPr lang="es-ES" sz="600" dirty="0">
                <a:solidFill>
                  <a:schemeClr val="bg1"/>
                </a:solidFill>
                <a:latin typeface="Calibri" charset="0"/>
                <a:ea typeface="Calibri" charset="0"/>
                <a:cs typeface="Calibri" charset="0"/>
              </a:rPr>
              <a:t>2</a:t>
            </a:r>
            <a:endParaRPr lang="es-ES_tradnl" sz="600" dirty="0">
              <a:solidFill>
                <a:schemeClr val="bg1"/>
              </a:solidFill>
              <a:latin typeface="Calibri" charset="0"/>
              <a:ea typeface="Calibri" charset="0"/>
              <a:cs typeface="Calibri" charset="0"/>
            </a:endParaRPr>
          </a:p>
        </p:txBody>
      </p:sp>
      <p:sp>
        <p:nvSpPr>
          <p:cNvPr id="14" name="CuadroTexto 13"/>
          <p:cNvSpPr txBox="1"/>
          <p:nvPr/>
        </p:nvSpPr>
        <p:spPr>
          <a:xfrm>
            <a:off x="4873262" y="883776"/>
            <a:ext cx="227688" cy="246221"/>
          </a:xfrm>
          <a:prstGeom prst="rect">
            <a:avLst/>
          </a:prstGeom>
          <a:noFill/>
        </p:spPr>
        <p:txBody>
          <a:bodyPr wrap="square" rtlCol="0">
            <a:spAutoFit/>
          </a:bodyPr>
          <a:lstStyle/>
          <a:p>
            <a:r>
              <a:rPr lang="es-ES" sz="1000">
                <a:solidFill>
                  <a:schemeClr val="bg1"/>
                </a:solidFill>
                <a:latin typeface="Calibri" charset="0"/>
                <a:ea typeface="Calibri" charset="0"/>
                <a:cs typeface="Calibri" charset="0"/>
              </a:rPr>
              <a:t>-</a:t>
            </a:r>
            <a:endParaRPr lang="es-ES_tradnl" sz="1000" dirty="0">
              <a:solidFill>
                <a:schemeClr val="bg1"/>
              </a:solidFill>
              <a:latin typeface="Calibri" charset="0"/>
              <a:ea typeface="Calibri" charset="0"/>
              <a:cs typeface="Calibri" charset="0"/>
            </a:endParaRPr>
          </a:p>
        </p:txBody>
      </p:sp>
      <p:cxnSp>
        <p:nvCxnSpPr>
          <p:cNvPr id="15" name="Conector recto 14"/>
          <p:cNvCxnSpPr/>
          <p:nvPr/>
        </p:nvCxnSpPr>
        <p:spPr>
          <a:xfrm>
            <a:off x="4478552" y="1141041"/>
            <a:ext cx="939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5576867" y="1141041"/>
            <a:ext cx="939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ángulo 3">
            <a:extLst>
              <a:ext uri="{FF2B5EF4-FFF2-40B4-BE49-F238E27FC236}">
                <a16:creationId xmlns:a16="http://schemas.microsoft.com/office/drawing/2014/main" id="{0F411389-2CD7-4F71-8056-09636F69E6E1}"/>
              </a:ext>
            </a:extLst>
          </p:cNvPr>
          <p:cNvSpPr/>
          <p:nvPr/>
        </p:nvSpPr>
        <p:spPr>
          <a:xfrm>
            <a:off x="3307976" y="1640541"/>
            <a:ext cx="3590365" cy="184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CuadroTexto 21">
            <a:extLst>
              <a:ext uri="{FF2B5EF4-FFF2-40B4-BE49-F238E27FC236}">
                <a16:creationId xmlns:a16="http://schemas.microsoft.com/office/drawing/2014/main" id="{66F3E817-7C58-495D-BF33-2790223AC9D6}"/>
              </a:ext>
            </a:extLst>
          </p:cNvPr>
          <p:cNvSpPr txBox="1"/>
          <p:nvPr/>
        </p:nvSpPr>
        <p:spPr>
          <a:xfrm>
            <a:off x="801888" y="1951996"/>
            <a:ext cx="2433917" cy="1569660"/>
          </a:xfrm>
          <a:prstGeom prst="rect">
            <a:avLst/>
          </a:prstGeom>
          <a:noFill/>
        </p:spPr>
        <p:txBody>
          <a:bodyPr wrap="square" rtlCol="0">
            <a:spAutoFit/>
          </a:bodyPr>
          <a:lstStyle/>
          <a:p>
            <a:r>
              <a:rPr lang="es-ES" sz="1600" dirty="0">
                <a:latin typeface="Calibri" panose="020F0502020204030204" pitchFamily="34" charset="0"/>
                <a:cs typeface="Calibri" panose="020F0502020204030204" pitchFamily="34" charset="0"/>
              </a:rPr>
              <a:t>Dado que tenemos 25 muestras de 4 observaciones cada una; es decir n=4, entonces el valor del factor </a:t>
            </a:r>
            <a:r>
              <a:rPr lang="es-PE" altLang="es-PE" sz="1600" dirty="0">
                <a:latin typeface="Calibri" panose="020F0502020204030204" pitchFamily="34" charset="0"/>
                <a:ea typeface="Calibri" charset="0"/>
                <a:cs typeface="Calibri" panose="020F0502020204030204" pitchFamily="34" charset="0"/>
              </a:rPr>
              <a:t>A</a:t>
            </a:r>
            <a:r>
              <a:rPr lang="es-PE" altLang="es-PE" sz="1600" baseline="-25000" dirty="0">
                <a:latin typeface="Calibri" panose="020F0502020204030204" pitchFamily="34" charset="0"/>
                <a:ea typeface="Calibri" charset="0"/>
                <a:cs typeface="Calibri" panose="020F0502020204030204" pitchFamily="34" charset="0"/>
              </a:rPr>
              <a:t>2 </a:t>
            </a:r>
            <a:r>
              <a:rPr lang="es-PE" altLang="es-PE" sz="1600" dirty="0">
                <a:latin typeface="Calibri" panose="020F0502020204030204" pitchFamily="34" charset="0"/>
                <a:cs typeface="Calibri" panose="020F0502020204030204" pitchFamily="34" charset="0"/>
              </a:rPr>
              <a:t>será </a:t>
            </a:r>
            <a:r>
              <a:rPr lang="es-PE" altLang="es-PE" sz="1600" b="1" dirty="0">
                <a:latin typeface="Calibri" panose="020F0502020204030204" pitchFamily="34" charset="0"/>
                <a:cs typeface="Calibri" panose="020F0502020204030204" pitchFamily="34" charset="0"/>
              </a:rPr>
              <a:t>0.73</a:t>
            </a:r>
            <a:endParaRPr lang="es-PE"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3992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939809"/>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 - Ejemplo</a:t>
            </a:r>
          </a:p>
          <a:p>
            <a:pPr marL="223838">
              <a:spcAft>
                <a:spcPts val="600"/>
              </a:spcAft>
            </a:pPr>
            <a:r>
              <a:rPr lang="es-PE" altLang="es-PE" sz="1600" dirty="0">
                <a:latin typeface="Calibri" charset="0"/>
                <a:ea typeface="Calibri" charset="0"/>
                <a:cs typeface="Calibri" charset="0"/>
              </a:rPr>
              <a:t>Resultado de la gráfica de control X</a:t>
            </a:r>
          </a:p>
          <a:p>
            <a:pPr marL="223838" indent="-223838">
              <a:spcAft>
                <a:spcPts val="600"/>
              </a:spcAft>
              <a:buFont typeface="+mj-lt"/>
              <a:buAutoNum type="arabicPeriod" startAt="3"/>
            </a:pPr>
            <a:endParaRPr lang="es-PE" altLang="es-PE" sz="1600" dirty="0">
              <a:latin typeface="Calibri" charset="0"/>
              <a:ea typeface="Calibri" charset="0"/>
              <a:cs typeface="Calibri" charset="0"/>
            </a:endParaRPr>
          </a:p>
        </p:txBody>
      </p:sp>
      <p:cxnSp>
        <p:nvCxnSpPr>
          <p:cNvPr id="6" name="Conector angular 5"/>
          <p:cNvCxnSpPr/>
          <p:nvPr/>
        </p:nvCxnSpPr>
        <p:spPr>
          <a:xfrm>
            <a:off x="1517237" y="2024866"/>
            <a:ext cx="6078620" cy="2384172"/>
          </a:xfrm>
          <a:prstGeom prst="bentConnector3">
            <a:avLst>
              <a:gd name="adj1" fmla="val 159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611517" y="2199992"/>
            <a:ext cx="577256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1611517" y="3904179"/>
            <a:ext cx="577256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1601992" y="2915687"/>
            <a:ext cx="5782087"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76011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194098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210677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227187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24479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26162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277495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29622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31337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33909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36734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a:off x="39401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a:off x="42164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45053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47640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50307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530066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5895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584676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612933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641191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667861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69484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72278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7595857" y="4399513"/>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flipH="1">
            <a:off x="1526761" y="4409907"/>
            <a:ext cx="1059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flipH="1">
            <a:off x="1517237" y="4054395"/>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p:cNvCxnSpPr/>
          <p:nvPr/>
        </p:nvCxnSpPr>
        <p:spPr>
          <a:xfrm flipH="1">
            <a:off x="1517237" y="3725031"/>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flipH="1">
            <a:off x="1517237" y="3383087"/>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p:cNvCxnSpPr/>
          <p:nvPr/>
        </p:nvCxnSpPr>
        <p:spPr>
          <a:xfrm flipH="1">
            <a:off x="1517237" y="3062074"/>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p:cNvCxnSpPr/>
          <p:nvPr/>
        </p:nvCxnSpPr>
        <p:spPr>
          <a:xfrm flipH="1">
            <a:off x="1517237" y="2393647"/>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CuadroTexto 54"/>
          <p:cNvSpPr txBox="1"/>
          <p:nvPr/>
        </p:nvSpPr>
        <p:spPr>
          <a:xfrm>
            <a:off x="1098378" y="4316357"/>
            <a:ext cx="400299"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15.60</a:t>
            </a:r>
          </a:p>
        </p:txBody>
      </p:sp>
      <p:sp>
        <p:nvSpPr>
          <p:cNvPr id="56" name="CuadroTexto 55"/>
          <p:cNvSpPr txBox="1"/>
          <p:nvPr/>
        </p:nvSpPr>
        <p:spPr>
          <a:xfrm>
            <a:off x="1098378" y="3969756"/>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15.70</a:t>
            </a:r>
          </a:p>
        </p:txBody>
      </p:sp>
      <p:sp>
        <p:nvSpPr>
          <p:cNvPr id="57" name="CuadroTexto 56"/>
          <p:cNvSpPr txBox="1"/>
          <p:nvPr/>
        </p:nvSpPr>
        <p:spPr>
          <a:xfrm>
            <a:off x="1098378" y="3637217"/>
            <a:ext cx="400299"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15.80</a:t>
            </a:r>
          </a:p>
        </p:txBody>
      </p:sp>
      <p:sp>
        <p:nvSpPr>
          <p:cNvPr id="58" name="CuadroTexto 57"/>
          <p:cNvSpPr txBox="1"/>
          <p:nvPr/>
        </p:nvSpPr>
        <p:spPr>
          <a:xfrm>
            <a:off x="1098378" y="3287003"/>
            <a:ext cx="400299"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15.90</a:t>
            </a:r>
          </a:p>
        </p:txBody>
      </p:sp>
      <p:sp>
        <p:nvSpPr>
          <p:cNvPr id="59" name="CuadroTexto 58"/>
          <p:cNvSpPr txBox="1"/>
          <p:nvPr/>
        </p:nvSpPr>
        <p:spPr>
          <a:xfrm>
            <a:off x="1098378" y="2977435"/>
            <a:ext cx="400299"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15.90</a:t>
            </a:r>
          </a:p>
        </p:txBody>
      </p:sp>
      <p:cxnSp>
        <p:nvCxnSpPr>
          <p:cNvPr id="60" name="Conector recto 59"/>
          <p:cNvCxnSpPr/>
          <p:nvPr/>
        </p:nvCxnSpPr>
        <p:spPr>
          <a:xfrm flipH="1">
            <a:off x="1517237" y="2717312"/>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1098378" y="2632673"/>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16.00</a:t>
            </a:r>
          </a:p>
        </p:txBody>
      </p:sp>
      <p:sp>
        <p:nvSpPr>
          <p:cNvPr id="62" name="CuadroTexto 61"/>
          <p:cNvSpPr txBox="1"/>
          <p:nvPr/>
        </p:nvSpPr>
        <p:spPr>
          <a:xfrm>
            <a:off x="1098378" y="2301574"/>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16.10</a:t>
            </a:r>
          </a:p>
        </p:txBody>
      </p:sp>
      <p:sp>
        <p:nvSpPr>
          <p:cNvPr id="65" name="CuadroTexto 64"/>
          <p:cNvSpPr txBox="1"/>
          <p:nvPr/>
        </p:nvSpPr>
        <p:spPr>
          <a:xfrm>
            <a:off x="1098378" y="1917327"/>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16.20</a:t>
            </a:r>
          </a:p>
        </p:txBody>
      </p:sp>
      <p:grpSp>
        <p:nvGrpSpPr>
          <p:cNvPr id="5" name="Grupo 4">
            <a:extLst>
              <a:ext uri="{FF2B5EF4-FFF2-40B4-BE49-F238E27FC236}">
                <a16:creationId xmlns:a16="http://schemas.microsoft.com/office/drawing/2014/main" id="{7856682B-A60A-D44B-A29A-CFB655CD43B8}"/>
              </a:ext>
            </a:extLst>
          </p:cNvPr>
          <p:cNvGrpSpPr/>
          <p:nvPr/>
        </p:nvGrpSpPr>
        <p:grpSpPr>
          <a:xfrm>
            <a:off x="1778670" y="2450476"/>
            <a:ext cx="5620371" cy="974547"/>
            <a:chOff x="1760110" y="2477706"/>
            <a:chExt cx="5620371" cy="974547"/>
          </a:xfrm>
        </p:grpSpPr>
        <p:sp>
          <p:nvSpPr>
            <p:cNvPr id="66" name="Elipse 65"/>
            <p:cNvSpPr/>
            <p:nvPr/>
          </p:nvSpPr>
          <p:spPr>
            <a:xfrm>
              <a:off x="1760110" y="301832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7" name="Elipse 66"/>
            <p:cNvSpPr/>
            <p:nvPr/>
          </p:nvSpPr>
          <p:spPr>
            <a:xfrm>
              <a:off x="1940980" y="2673612"/>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8" name="Elipse 67"/>
            <p:cNvSpPr/>
            <p:nvPr/>
          </p:nvSpPr>
          <p:spPr>
            <a:xfrm>
              <a:off x="2163928" y="298149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9" name="Elipse 68"/>
            <p:cNvSpPr/>
            <p:nvPr/>
          </p:nvSpPr>
          <p:spPr>
            <a:xfrm>
              <a:off x="2363286" y="295850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0" name="Elipse 69"/>
            <p:cNvSpPr/>
            <p:nvPr/>
          </p:nvSpPr>
          <p:spPr>
            <a:xfrm>
              <a:off x="2507749" y="2738363"/>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p:cNvSpPr/>
            <p:nvPr/>
          </p:nvSpPr>
          <p:spPr>
            <a:xfrm>
              <a:off x="2690311" y="2548034"/>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Elipse 71"/>
            <p:cNvSpPr/>
            <p:nvPr/>
          </p:nvSpPr>
          <p:spPr>
            <a:xfrm>
              <a:off x="2891380" y="283017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Elipse 72"/>
            <p:cNvSpPr/>
            <p:nvPr/>
          </p:nvSpPr>
          <p:spPr>
            <a:xfrm>
              <a:off x="3053238" y="2966053"/>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Elipse 73"/>
            <p:cNvSpPr/>
            <p:nvPr/>
          </p:nvSpPr>
          <p:spPr>
            <a:xfrm>
              <a:off x="3236689" y="2827255"/>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3513227" y="3367614"/>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6" name="Elipse 75"/>
            <p:cNvSpPr/>
            <p:nvPr/>
          </p:nvSpPr>
          <p:spPr>
            <a:xfrm>
              <a:off x="3704704" y="276930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3923309" y="281970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8" name="Elipse 77"/>
            <p:cNvSpPr/>
            <p:nvPr/>
          </p:nvSpPr>
          <p:spPr>
            <a:xfrm>
              <a:off x="4125741" y="335416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4350293" y="3114062"/>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0" name="Elipse 79"/>
            <p:cNvSpPr/>
            <p:nvPr/>
          </p:nvSpPr>
          <p:spPr>
            <a:xfrm>
              <a:off x="4548474" y="247770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4764088" y="261450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Elipse 81"/>
            <p:cNvSpPr/>
            <p:nvPr/>
          </p:nvSpPr>
          <p:spPr>
            <a:xfrm>
              <a:off x="5030788" y="3202817"/>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Elipse 82"/>
            <p:cNvSpPr/>
            <p:nvPr/>
          </p:nvSpPr>
          <p:spPr>
            <a:xfrm>
              <a:off x="5359034" y="249951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Elipse 83"/>
            <p:cNvSpPr/>
            <p:nvPr/>
          </p:nvSpPr>
          <p:spPr>
            <a:xfrm>
              <a:off x="5547268" y="261234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Elipse 84"/>
            <p:cNvSpPr/>
            <p:nvPr/>
          </p:nvSpPr>
          <p:spPr>
            <a:xfrm>
              <a:off x="5804443" y="2511015"/>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6029845" y="257002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Elipse 86"/>
            <p:cNvSpPr/>
            <p:nvPr/>
          </p:nvSpPr>
          <p:spPr>
            <a:xfrm>
              <a:off x="6185889" y="304168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8" name="Elipse 87"/>
            <p:cNvSpPr/>
            <p:nvPr/>
          </p:nvSpPr>
          <p:spPr>
            <a:xfrm>
              <a:off x="6530948" y="3278040"/>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6908923" y="291160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Elipse 89"/>
            <p:cNvSpPr/>
            <p:nvPr/>
          </p:nvSpPr>
          <p:spPr>
            <a:xfrm>
              <a:off x="7295842" y="294590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92" name="Conector recto 91"/>
            <p:cNvCxnSpPr>
              <a:stCxn id="66" idx="7"/>
              <a:endCxn id="67" idx="3"/>
            </p:cNvCxnSpPr>
            <p:nvPr/>
          </p:nvCxnSpPr>
          <p:spPr>
            <a:xfrm flipV="1">
              <a:off x="1832354" y="2745856"/>
              <a:ext cx="121021" cy="28486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95" name="Conector recto 94"/>
            <p:cNvCxnSpPr>
              <a:stCxn id="68" idx="5"/>
              <a:endCxn id="67" idx="5"/>
            </p:cNvCxnSpPr>
            <p:nvPr/>
          </p:nvCxnSpPr>
          <p:spPr>
            <a:xfrm flipH="1" flipV="1">
              <a:off x="2013224" y="2745856"/>
              <a:ext cx="222948" cy="30788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99" name="Conector recto 98"/>
            <p:cNvCxnSpPr>
              <a:stCxn id="69" idx="2"/>
              <a:endCxn id="68" idx="6"/>
            </p:cNvCxnSpPr>
            <p:nvPr/>
          </p:nvCxnSpPr>
          <p:spPr>
            <a:xfrm flipH="1">
              <a:off x="2248567" y="3000828"/>
              <a:ext cx="114719" cy="2298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04" name="Conector recto 103"/>
            <p:cNvCxnSpPr>
              <a:stCxn id="70" idx="3"/>
              <a:endCxn id="69" idx="7"/>
            </p:cNvCxnSpPr>
            <p:nvPr/>
          </p:nvCxnSpPr>
          <p:spPr>
            <a:xfrm flipH="1">
              <a:off x="2435530" y="2810607"/>
              <a:ext cx="84614" cy="16029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07" name="Conector recto 106"/>
            <p:cNvCxnSpPr>
              <a:stCxn id="71" idx="0"/>
              <a:endCxn id="70" idx="7"/>
            </p:cNvCxnSpPr>
            <p:nvPr/>
          </p:nvCxnSpPr>
          <p:spPr>
            <a:xfrm flipH="1">
              <a:off x="2579993" y="2548034"/>
              <a:ext cx="152638" cy="20272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0" name="Conector recto 109"/>
            <p:cNvCxnSpPr>
              <a:cxnSpLocks/>
              <a:stCxn id="71" idx="5"/>
              <a:endCxn id="72" idx="1"/>
            </p:cNvCxnSpPr>
            <p:nvPr/>
          </p:nvCxnSpPr>
          <p:spPr>
            <a:xfrm>
              <a:off x="2762555" y="2620278"/>
              <a:ext cx="141220" cy="22229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3" name="Conector recto 112"/>
            <p:cNvCxnSpPr>
              <a:stCxn id="72" idx="5"/>
              <a:endCxn id="73" idx="5"/>
            </p:cNvCxnSpPr>
            <p:nvPr/>
          </p:nvCxnSpPr>
          <p:spPr>
            <a:xfrm>
              <a:off x="2963624" y="2902423"/>
              <a:ext cx="161858" cy="13587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7" name="Conector recto 116"/>
            <p:cNvCxnSpPr>
              <a:stCxn id="74" idx="3"/>
              <a:endCxn id="73" idx="6"/>
            </p:cNvCxnSpPr>
            <p:nvPr/>
          </p:nvCxnSpPr>
          <p:spPr>
            <a:xfrm flipH="1">
              <a:off x="3137877" y="2899499"/>
              <a:ext cx="111207" cy="10887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0" name="Conector recto 119"/>
            <p:cNvCxnSpPr>
              <a:stCxn id="74" idx="5"/>
              <a:endCxn id="75" idx="1"/>
            </p:cNvCxnSpPr>
            <p:nvPr/>
          </p:nvCxnSpPr>
          <p:spPr>
            <a:xfrm>
              <a:off x="3308933" y="2899499"/>
              <a:ext cx="216689" cy="480510"/>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3" name="Conector recto 122"/>
            <p:cNvCxnSpPr>
              <a:stCxn id="76" idx="4"/>
              <a:endCxn id="75" idx="7"/>
            </p:cNvCxnSpPr>
            <p:nvPr/>
          </p:nvCxnSpPr>
          <p:spPr>
            <a:xfrm flipH="1">
              <a:off x="3585471" y="2853940"/>
              <a:ext cx="161553" cy="526069"/>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7" name="Conector recto 126"/>
            <p:cNvCxnSpPr>
              <a:stCxn id="76" idx="6"/>
              <a:endCxn id="77" idx="6"/>
            </p:cNvCxnSpPr>
            <p:nvPr/>
          </p:nvCxnSpPr>
          <p:spPr>
            <a:xfrm>
              <a:off x="3789343" y="2811621"/>
              <a:ext cx="218605" cy="5040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0" name="Conector recto 129"/>
            <p:cNvCxnSpPr>
              <a:cxnSpLocks/>
              <a:stCxn id="77" idx="5"/>
              <a:endCxn id="78" idx="0"/>
            </p:cNvCxnSpPr>
            <p:nvPr/>
          </p:nvCxnSpPr>
          <p:spPr>
            <a:xfrm>
              <a:off x="3995553" y="2891953"/>
              <a:ext cx="172508" cy="46221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3" name="Conector recto 132"/>
            <p:cNvCxnSpPr>
              <a:stCxn id="78" idx="7"/>
              <a:endCxn id="79" idx="3"/>
            </p:cNvCxnSpPr>
            <p:nvPr/>
          </p:nvCxnSpPr>
          <p:spPr>
            <a:xfrm flipV="1">
              <a:off x="4197985" y="3186306"/>
              <a:ext cx="164703" cy="18025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6" name="Conector recto 135"/>
            <p:cNvCxnSpPr>
              <a:cxnSpLocks/>
              <a:stCxn id="79" idx="3"/>
              <a:endCxn id="80" idx="4"/>
            </p:cNvCxnSpPr>
            <p:nvPr/>
          </p:nvCxnSpPr>
          <p:spPr>
            <a:xfrm flipV="1">
              <a:off x="4362688" y="2562345"/>
              <a:ext cx="228106" cy="623961"/>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9" name="Conector recto 138"/>
            <p:cNvCxnSpPr>
              <a:stCxn id="81" idx="1"/>
              <a:endCxn id="80" idx="6"/>
            </p:cNvCxnSpPr>
            <p:nvPr/>
          </p:nvCxnSpPr>
          <p:spPr>
            <a:xfrm flipH="1" flipV="1">
              <a:off x="4633113" y="2520026"/>
              <a:ext cx="143370" cy="10687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2" name="Conector recto 141"/>
            <p:cNvCxnSpPr>
              <a:stCxn id="82" idx="5"/>
              <a:endCxn id="81" idx="5"/>
            </p:cNvCxnSpPr>
            <p:nvPr/>
          </p:nvCxnSpPr>
          <p:spPr>
            <a:xfrm flipH="1" flipV="1">
              <a:off x="4836332" y="2686750"/>
              <a:ext cx="266700" cy="588311"/>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5" name="Conector recto 144"/>
            <p:cNvCxnSpPr/>
            <p:nvPr/>
          </p:nvCxnSpPr>
          <p:spPr>
            <a:xfrm flipV="1">
              <a:off x="5097275" y="2558957"/>
              <a:ext cx="298322" cy="69090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8" name="Conector recto 147"/>
            <p:cNvCxnSpPr>
              <a:stCxn id="84" idx="1"/>
              <a:endCxn id="83" idx="6"/>
            </p:cNvCxnSpPr>
            <p:nvPr/>
          </p:nvCxnSpPr>
          <p:spPr>
            <a:xfrm flipH="1" flipV="1">
              <a:off x="5443673" y="2541836"/>
              <a:ext cx="115990" cy="8290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2" name="Conector recto 151"/>
            <p:cNvCxnSpPr>
              <a:stCxn id="85" idx="2"/>
              <a:endCxn id="84" idx="6"/>
            </p:cNvCxnSpPr>
            <p:nvPr/>
          </p:nvCxnSpPr>
          <p:spPr>
            <a:xfrm flipH="1">
              <a:off x="5631907" y="2553335"/>
              <a:ext cx="172536" cy="101333"/>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5" name="Conector recto 154"/>
            <p:cNvCxnSpPr>
              <a:stCxn id="85" idx="6"/>
              <a:endCxn id="86" idx="5"/>
            </p:cNvCxnSpPr>
            <p:nvPr/>
          </p:nvCxnSpPr>
          <p:spPr>
            <a:xfrm>
              <a:off x="5889082" y="2553335"/>
              <a:ext cx="213007" cy="8893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9" name="Conector recto 158"/>
            <p:cNvCxnSpPr/>
            <p:nvPr/>
          </p:nvCxnSpPr>
          <p:spPr>
            <a:xfrm>
              <a:off x="6095789" y="2631306"/>
              <a:ext cx="113725" cy="429341"/>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2" name="Conector recto 161"/>
            <p:cNvCxnSpPr>
              <a:stCxn id="87" idx="5"/>
              <a:endCxn id="88" idx="1"/>
            </p:cNvCxnSpPr>
            <p:nvPr/>
          </p:nvCxnSpPr>
          <p:spPr>
            <a:xfrm>
              <a:off x="6258133" y="3113933"/>
              <a:ext cx="285210" cy="176502"/>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5" name="Conector recto 164"/>
            <p:cNvCxnSpPr>
              <a:stCxn id="88" idx="7"/>
              <a:endCxn id="89" idx="3"/>
            </p:cNvCxnSpPr>
            <p:nvPr/>
          </p:nvCxnSpPr>
          <p:spPr>
            <a:xfrm flipV="1">
              <a:off x="6603192" y="2983845"/>
              <a:ext cx="318126" cy="306590"/>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8" name="Conector recto 167"/>
            <p:cNvCxnSpPr>
              <a:stCxn id="89" idx="6"/>
              <a:endCxn id="90" idx="2"/>
            </p:cNvCxnSpPr>
            <p:nvPr/>
          </p:nvCxnSpPr>
          <p:spPr>
            <a:xfrm>
              <a:off x="6993562" y="2953921"/>
              <a:ext cx="302280" cy="3430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grpSp>
      <p:cxnSp>
        <p:nvCxnSpPr>
          <p:cNvPr id="181" name="Conector recto 180"/>
          <p:cNvCxnSpPr/>
          <p:nvPr/>
        </p:nvCxnSpPr>
        <p:spPr>
          <a:xfrm>
            <a:off x="2444830" y="5050975"/>
            <a:ext cx="30828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CuadroTexto 185"/>
          <p:cNvSpPr txBox="1"/>
          <p:nvPr/>
        </p:nvSpPr>
        <p:spPr>
          <a:xfrm>
            <a:off x="2837078" y="4922301"/>
            <a:ext cx="337667" cy="246221"/>
          </a:xfrm>
          <a:prstGeom prst="rect">
            <a:avLst/>
          </a:prstGeom>
          <a:noFill/>
        </p:spPr>
        <p:txBody>
          <a:bodyPr wrap="square" lIns="0" tIns="0" rIns="0" bIns="0" rtlCol="0">
            <a:spAutoFit/>
          </a:bodyPr>
          <a:lstStyle/>
          <a:p>
            <a:pPr algn="ctr"/>
            <a:r>
              <a:rPr lang="es-ES_tradnl" sz="1600">
                <a:latin typeface="Calibri" charset="0"/>
                <a:ea typeface="Calibri" charset="0"/>
                <a:cs typeface="Calibri" charset="0"/>
              </a:rPr>
              <a:t>LCL</a:t>
            </a:r>
            <a:endParaRPr lang="es-ES_tradnl" sz="1600" dirty="0">
              <a:latin typeface="Calibri" charset="0"/>
              <a:ea typeface="Calibri" charset="0"/>
              <a:cs typeface="Calibri" charset="0"/>
            </a:endParaRPr>
          </a:p>
        </p:txBody>
      </p:sp>
      <p:sp>
        <p:nvSpPr>
          <p:cNvPr id="187" name="CuadroTexto 186"/>
          <p:cNvSpPr txBox="1"/>
          <p:nvPr/>
        </p:nvSpPr>
        <p:spPr>
          <a:xfrm>
            <a:off x="3711156" y="4922300"/>
            <a:ext cx="337667" cy="246221"/>
          </a:xfrm>
          <a:prstGeom prst="rect">
            <a:avLst/>
          </a:prstGeom>
          <a:noFill/>
        </p:spPr>
        <p:txBody>
          <a:bodyPr wrap="square" lIns="0" tIns="0" rIns="0" bIns="0" rtlCol="0">
            <a:spAutoFit/>
          </a:bodyPr>
          <a:lstStyle/>
          <a:p>
            <a:pPr algn="ctr"/>
            <a:r>
              <a:rPr lang="es-ES_tradnl" sz="1600" dirty="0">
                <a:latin typeface="Calibri" charset="0"/>
                <a:ea typeface="Calibri" charset="0"/>
                <a:cs typeface="Calibri" charset="0"/>
              </a:rPr>
              <a:t>CL</a:t>
            </a:r>
          </a:p>
        </p:txBody>
      </p:sp>
      <p:cxnSp>
        <p:nvCxnSpPr>
          <p:cNvPr id="188" name="Conector recto 187"/>
          <p:cNvCxnSpPr/>
          <p:nvPr/>
        </p:nvCxnSpPr>
        <p:spPr>
          <a:xfrm>
            <a:off x="3379068" y="5045410"/>
            <a:ext cx="308284"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9" name="Conector recto 188"/>
          <p:cNvCxnSpPr/>
          <p:nvPr/>
        </p:nvCxnSpPr>
        <p:spPr>
          <a:xfrm>
            <a:off x="4106417" y="5050974"/>
            <a:ext cx="30828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0" name="CuadroTexto 189"/>
          <p:cNvSpPr txBox="1"/>
          <p:nvPr/>
        </p:nvSpPr>
        <p:spPr>
          <a:xfrm>
            <a:off x="4498665" y="4922300"/>
            <a:ext cx="337667" cy="246221"/>
          </a:xfrm>
          <a:prstGeom prst="rect">
            <a:avLst/>
          </a:prstGeom>
          <a:noFill/>
        </p:spPr>
        <p:txBody>
          <a:bodyPr wrap="square" lIns="0" tIns="0" rIns="0" bIns="0" rtlCol="0">
            <a:spAutoFit/>
          </a:bodyPr>
          <a:lstStyle/>
          <a:p>
            <a:pPr algn="ctr"/>
            <a:r>
              <a:rPr lang="es-ES_tradnl" sz="1600" dirty="0">
                <a:latin typeface="Calibri" charset="0"/>
                <a:ea typeface="Calibri" charset="0"/>
                <a:cs typeface="Calibri" charset="0"/>
              </a:rPr>
              <a:t>UCL</a:t>
            </a:r>
          </a:p>
        </p:txBody>
      </p:sp>
      <p:sp>
        <p:nvSpPr>
          <p:cNvPr id="191" name="Elipse 190"/>
          <p:cNvSpPr/>
          <p:nvPr/>
        </p:nvSpPr>
        <p:spPr>
          <a:xfrm>
            <a:off x="5174390" y="500027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92" name="Conector recto 191"/>
          <p:cNvCxnSpPr/>
          <p:nvPr/>
        </p:nvCxnSpPr>
        <p:spPr>
          <a:xfrm>
            <a:off x="5010119" y="5046910"/>
            <a:ext cx="413181" cy="477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sp>
        <p:nvSpPr>
          <p:cNvPr id="196" name="CuadroTexto 195"/>
          <p:cNvSpPr txBox="1"/>
          <p:nvPr/>
        </p:nvSpPr>
        <p:spPr>
          <a:xfrm>
            <a:off x="5479632" y="4927879"/>
            <a:ext cx="1179265" cy="246221"/>
          </a:xfrm>
          <a:prstGeom prst="rect">
            <a:avLst/>
          </a:prstGeom>
          <a:noFill/>
        </p:spPr>
        <p:txBody>
          <a:bodyPr wrap="square" lIns="0" tIns="0" rIns="0" bIns="0" rtlCol="0">
            <a:spAutoFit/>
          </a:bodyPr>
          <a:lstStyle/>
          <a:p>
            <a:pPr algn="ctr"/>
            <a:r>
              <a:rPr lang="en-US" sz="1600" dirty="0">
                <a:latin typeface="Calibri" charset="0"/>
                <a:ea typeface="Calibri" charset="0"/>
                <a:cs typeface="Calibri" charset="0"/>
              </a:rPr>
              <a:t>Sample Mean</a:t>
            </a:r>
          </a:p>
        </p:txBody>
      </p:sp>
      <p:sp>
        <p:nvSpPr>
          <p:cNvPr id="197" name="Rectángulo redondeado 196"/>
          <p:cNvSpPr/>
          <p:nvPr/>
        </p:nvSpPr>
        <p:spPr>
          <a:xfrm>
            <a:off x="2253495" y="4852657"/>
            <a:ext cx="4589957" cy="381331"/>
          </a:xfrm>
          <a:prstGeom prst="roundRect">
            <a:avLst/>
          </a:prstGeom>
          <a:no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4" name="Grupo 3">
            <a:extLst>
              <a:ext uri="{FF2B5EF4-FFF2-40B4-BE49-F238E27FC236}">
                <a16:creationId xmlns:a16="http://schemas.microsoft.com/office/drawing/2014/main" id="{0F6B29AB-1A0E-9143-88F3-9CDC568A16A2}"/>
              </a:ext>
            </a:extLst>
          </p:cNvPr>
          <p:cNvGrpSpPr/>
          <p:nvPr/>
        </p:nvGrpSpPr>
        <p:grpSpPr>
          <a:xfrm>
            <a:off x="1588305" y="4531380"/>
            <a:ext cx="5967390" cy="164789"/>
            <a:chOff x="1667551" y="4586362"/>
            <a:chExt cx="5967390" cy="164789"/>
          </a:xfrm>
        </p:grpSpPr>
        <p:sp>
          <p:nvSpPr>
            <p:cNvPr id="13" name="CuadroTexto 12"/>
            <p:cNvSpPr txBox="1"/>
            <p:nvPr/>
          </p:nvSpPr>
          <p:spPr>
            <a:xfrm>
              <a:off x="1667551"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a:t>
              </a:r>
            </a:p>
          </p:txBody>
        </p:sp>
        <p:sp>
          <p:nvSpPr>
            <p:cNvPr id="108" name="CuadroTexto 107">
              <a:extLst>
                <a:ext uri="{FF2B5EF4-FFF2-40B4-BE49-F238E27FC236}">
                  <a16:creationId xmlns:a16="http://schemas.microsoft.com/office/drawing/2014/main" id="{8B8606CC-858E-E64A-8CF4-2DD362154E76}"/>
                </a:ext>
              </a:extLst>
            </p:cNvPr>
            <p:cNvSpPr txBox="1"/>
            <p:nvPr/>
          </p:nvSpPr>
          <p:spPr>
            <a:xfrm>
              <a:off x="1852668"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a:t>
              </a:r>
            </a:p>
          </p:txBody>
        </p:sp>
        <p:sp>
          <p:nvSpPr>
            <p:cNvPr id="109" name="CuadroTexto 108">
              <a:extLst>
                <a:ext uri="{FF2B5EF4-FFF2-40B4-BE49-F238E27FC236}">
                  <a16:creationId xmlns:a16="http://schemas.microsoft.com/office/drawing/2014/main" id="{98848A23-13EC-AA46-ABF2-341E2DBAB4C1}"/>
                </a:ext>
              </a:extLst>
            </p:cNvPr>
            <p:cNvSpPr txBox="1"/>
            <p:nvPr/>
          </p:nvSpPr>
          <p:spPr>
            <a:xfrm>
              <a:off x="2020406"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3</a:t>
              </a:r>
            </a:p>
          </p:txBody>
        </p:sp>
        <p:sp>
          <p:nvSpPr>
            <p:cNvPr id="111" name="CuadroTexto 110">
              <a:extLst>
                <a:ext uri="{FF2B5EF4-FFF2-40B4-BE49-F238E27FC236}">
                  <a16:creationId xmlns:a16="http://schemas.microsoft.com/office/drawing/2014/main" id="{FBDF3DB7-EB81-CA44-BE33-73D0BD2123C1}"/>
                </a:ext>
              </a:extLst>
            </p:cNvPr>
            <p:cNvSpPr txBox="1"/>
            <p:nvPr/>
          </p:nvSpPr>
          <p:spPr>
            <a:xfrm>
              <a:off x="2188681"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4</a:t>
              </a:r>
            </a:p>
          </p:txBody>
        </p:sp>
        <p:sp>
          <p:nvSpPr>
            <p:cNvPr id="112" name="CuadroTexto 111">
              <a:extLst>
                <a:ext uri="{FF2B5EF4-FFF2-40B4-BE49-F238E27FC236}">
                  <a16:creationId xmlns:a16="http://schemas.microsoft.com/office/drawing/2014/main" id="{5452B046-F1C4-144E-98E6-8EA5C9B29F3B}"/>
                </a:ext>
              </a:extLst>
            </p:cNvPr>
            <p:cNvSpPr txBox="1"/>
            <p:nvPr/>
          </p:nvSpPr>
          <p:spPr>
            <a:xfrm>
              <a:off x="2359170"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5</a:t>
              </a:r>
            </a:p>
          </p:txBody>
        </p:sp>
        <p:sp>
          <p:nvSpPr>
            <p:cNvPr id="114" name="CuadroTexto 113">
              <a:extLst>
                <a:ext uri="{FF2B5EF4-FFF2-40B4-BE49-F238E27FC236}">
                  <a16:creationId xmlns:a16="http://schemas.microsoft.com/office/drawing/2014/main" id="{50903C83-163F-BF41-9EC0-3B4BFCAA07E3}"/>
                </a:ext>
              </a:extLst>
            </p:cNvPr>
            <p:cNvSpPr txBox="1"/>
            <p:nvPr/>
          </p:nvSpPr>
          <p:spPr>
            <a:xfrm>
              <a:off x="2526472"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6</a:t>
              </a:r>
            </a:p>
          </p:txBody>
        </p:sp>
        <p:sp>
          <p:nvSpPr>
            <p:cNvPr id="115" name="CuadroTexto 114">
              <a:extLst>
                <a:ext uri="{FF2B5EF4-FFF2-40B4-BE49-F238E27FC236}">
                  <a16:creationId xmlns:a16="http://schemas.microsoft.com/office/drawing/2014/main" id="{DD52EB15-EADA-6F43-96C9-A6F94A0A7A72}"/>
                </a:ext>
              </a:extLst>
            </p:cNvPr>
            <p:cNvSpPr txBox="1"/>
            <p:nvPr/>
          </p:nvSpPr>
          <p:spPr>
            <a:xfrm>
              <a:off x="2693557"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7</a:t>
              </a:r>
            </a:p>
          </p:txBody>
        </p:sp>
        <p:sp>
          <p:nvSpPr>
            <p:cNvPr id="116" name="CuadroTexto 115">
              <a:extLst>
                <a:ext uri="{FF2B5EF4-FFF2-40B4-BE49-F238E27FC236}">
                  <a16:creationId xmlns:a16="http://schemas.microsoft.com/office/drawing/2014/main" id="{3A9BA703-A0E6-EA4C-BD79-93C3C0448893}"/>
                </a:ext>
              </a:extLst>
            </p:cNvPr>
            <p:cNvSpPr txBox="1"/>
            <p:nvPr/>
          </p:nvSpPr>
          <p:spPr>
            <a:xfrm>
              <a:off x="2866535"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8</a:t>
              </a:r>
            </a:p>
          </p:txBody>
        </p:sp>
        <p:sp>
          <p:nvSpPr>
            <p:cNvPr id="118" name="CuadroTexto 117">
              <a:extLst>
                <a:ext uri="{FF2B5EF4-FFF2-40B4-BE49-F238E27FC236}">
                  <a16:creationId xmlns:a16="http://schemas.microsoft.com/office/drawing/2014/main" id="{3772AB98-A5B5-D84A-A45E-20432BCD5A2C}"/>
                </a:ext>
              </a:extLst>
            </p:cNvPr>
            <p:cNvSpPr txBox="1"/>
            <p:nvPr/>
          </p:nvSpPr>
          <p:spPr>
            <a:xfrm>
              <a:off x="3041166"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9</a:t>
              </a:r>
            </a:p>
          </p:txBody>
        </p:sp>
        <p:sp>
          <p:nvSpPr>
            <p:cNvPr id="119" name="CuadroTexto 118">
              <a:extLst>
                <a:ext uri="{FF2B5EF4-FFF2-40B4-BE49-F238E27FC236}">
                  <a16:creationId xmlns:a16="http://schemas.microsoft.com/office/drawing/2014/main" id="{D4BDD9A2-C85C-644B-9B87-9DE27512CF74}"/>
                </a:ext>
              </a:extLst>
            </p:cNvPr>
            <p:cNvSpPr txBox="1"/>
            <p:nvPr/>
          </p:nvSpPr>
          <p:spPr>
            <a:xfrm>
              <a:off x="321855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10</a:t>
              </a:r>
            </a:p>
          </p:txBody>
        </p:sp>
        <p:sp>
          <p:nvSpPr>
            <p:cNvPr id="121" name="CuadroTexto 120">
              <a:extLst>
                <a:ext uri="{FF2B5EF4-FFF2-40B4-BE49-F238E27FC236}">
                  <a16:creationId xmlns:a16="http://schemas.microsoft.com/office/drawing/2014/main" id="{E5317FA6-2DCA-7547-B17E-8EB07A08720F}"/>
                </a:ext>
              </a:extLst>
            </p:cNvPr>
            <p:cNvSpPr txBox="1"/>
            <p:nvPr/>
          </p:nvSpPr>
          <p:spPr>
            <a:xfrm>
              <a:off x="350474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11</a:t>
              </a:r>
            </a:p>
          </p:txBody>
        </p:sp>
        <p:sp>
          <p:nvSpPr>
            <p:cNvPr id="122" name="CuadroTexto 121">
              <a:extLst>
                <a:ext uri="{FF2B5EF4-FFF2-40B4-BE49-F238E27FC236}">
                  <a16:creationId xmlns:a16="http://schemas.microsoft.com/office/drawing/2014/main" id="{A076A9EF-5C1B-324D-A73B-DAD4BDDDF116}"/>
                </a:ext>
              </a:extLst>
            </p:cNvPr>
            <p:cNvSpPr txBox="1"/>
            <p:nvPr/>
          </p:nvSpPr>
          <p:spPr>
            <a:xfrm>
              <a:off x="377602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12</a:t>
              </a:r>
            </a:p>
          </p:txBody>
        </p:sp>
        <p:sp>
          <p:nvSpPr>
            <p:cNvPr id="124" name="CuadroTexto 123">
              <a:extLst>
                <a:ext uri="{FF2B5EF4-FFF2-40B4-BE49-F238E27FC236}">
                  <a16:creationId xmlns:a16="http://schemas.microsoft.com/office/drawing/2014/main" id="{A1EE1087-EF46-ED4F-BEC4-5E2DBE58C9E7}"/>
                </a:ext>
              </a:extLst>
            </p:cNvPr>
            <p:cNvSpPr txBox="1"/>
            <p:nvPr/>
          </p:nvSpPr>
          <p:spPr>
            <a:xfrm>
              <a:off x="405070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13</a:t>
              </a:r>
            </a:p>
          </p:txBody>
        </p:sp>
        <p:sp>
          <p:nvSpPr>
            <p:cNvPr id="125" name="CuadroTexto 124">
              <a:extLst>
                <a:ext uri="{FF2B5EF4-FFF2-40B4-BE49-F238E27FC236}">
                  <a16:creationId xmlns:a16="http://schemas.microsoft.com/office/drawing/2014/main" id="{4199962C-235E-7649-963D-DD286334ECDC}"/>
                </a:ext>
              </a:extLst>
            </p:cNvPr>
            <p:cNvSpPr txBox="1"/>
            <p:nvPr/>
          </p:nvSpPr>
          <p:spPr>
            <a:xfrm>
              <a:off x="4316643"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14</a:t>
              </a:r>
            </a:p>
          </p:txBody>
        </p:sp>
        <p:sp>
          <p:nvSpPr>
            <p:cNvPr id="126" name="CuadroTexto 125">
              <a:extLst>
                <a:ext uri="{FF2B5EF4-FFF2-40B4-BE49-F238E27FC236}">
                  <a16:creationId xmlns:a16="http://schemas.microsoft.com/office/drawing/2014/main" id="{C99D0F57-1676-5947-8E01-B83F48CC6FD7}"/>
                </a:ext>
              </a:extLst>
            </p:cNvPr>
            <p:cNvSpPr txBox="1"/>
            <p:nvPr/>
          </p:nvSpPr>
          <p:spPr>
            <a:xfrm>
              <a:off x="4599463"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15</a:t>
              </a:r>
            </a:p>
          </p:txBody>
        </p:sp>
        <p:sp>
          <p:nvSpPr>
            <p:cNvPr id="128" name="CuadroTexto 127">
              <a:extLst>
                <a:ext uri="{FF2B5EF4-FFF2-40B4-BE49-F238E27FC236}">
                  <a16:creationId xmlns:a16="http://schemas.microsoft.com/office/drawing/2014/main" id="{541C78D0-CFDE-8048-87C9-8AE11E8BD0F9}"/>
                </a:ext>
              </a:extLst>
            </p:cNvPr>
            <p:cNvSpPr txBox="1"/>
            <p:nvPr/>
          </p:nvSpPr>
          <p:spPr>
            <a:xfrm>
              <a:off x="486283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16</a:t>
              </a:r>
            </a:p>
          </p:txBody>
        </p:sp>
        <p:sp>
          <p:nvSpPr>
            <p:cNvPr id="129" name="CuadroTexto 128">
              <a:extLst>
                <a:ext uri="{FF2B5EF4-FFF2-40B4-BE49-F238E27FC236}">
                  <a16:creationId xmlns:a16="http://schemas.microsoft.com/office/drawing/2014/main" id="{659CEB04-E2B0-1F48-900B-2CC41262D619}"/>
                </a:ext>
              </a:extLst>
            </p:cNvPr>
            <p:cNvSpPr txBox="1"/>
            <p:nvPr/>
          </p:nvSpPr>
          <p:spPr>
            <a:xfrm>
              <a:off x="514074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17</a:t>
              </a:r>
            </a:p>
          </p:txBody>
        </p:sp>
        <p:sp>
          <p:nvSpPr>
            <p:cNvPr id="131" name="CuadroTexto 130">
              <a:extLst>
                <a:ext uri="{FF2B5EF4-FFF2-40B4-BE49-F238E27FC236}">
                  <a16:creationId xmlns:a16="http://schemas.microsoft.com/office/drawing/2014/main" id="{40649D57-50A1-D449-9C64-BDB4273A5E09}"/>
                </a:ext>
              </a:extLst>
            </p:cNvPr>
            <p:cNvSpPr txBox="1"/>
            <p:nvPr/>
          </p:nvSpPr>
          <p:spPr>
            <a:xfrm>
              <a:off x="5417027"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18</a:t>
              </a:r>
            </a:p>
          </p:txBody>
        </p:sp>
        <p:sp>
          <p:nvSpPr>
            <p:cNvPr id="132" name="CuadroTexto 131">
              <a:extLst>
                <a:ext uri="{FF2B5EF4-FFF2-40B4-BE49-F238E27FC236}">
                  <a16:creationId xmlns:a16="http://schemas.microsoft.com/office/drawing/2014/main" id="{467DB920-D736-F746-8934-F70223726B19}"/>
                </a:ext>
              </a:extLst>
            </p:cNvPr>
            <p:cNvSpPr txBox="1"/>
            <p:nvPr/>
          </p:nvSpPr>
          <p:spPr>
            <a:xfrm>
              <a:off x="5684525"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19</a:t>
              </a:r>
            </a:p>
          </p:txBody>
        </p:sp>
        <p:sp>
          <p:nvSpPr>
            <p:cNvPr id="134" name="CuadroTexto 133">
              <a:extLst>
                <a:ext uri="{FF2B5EF4-FFF2-40B4-BE49-F238E27FC236}">
                  <a16:creationId xmlns:a16="http://schemas.microsoft.com/office/drawing/2014/main" id="{AE6727D4-53DF-7745-8EAE-4D7B02F228F5}"/>
                </a:ext>
              </a:extLst>
            </p:cNvPr>
            <p:cNvSpPr txBox="1"/>
            <p:nvPr/>
          </p:nvSpPr>
          <p:spPr>
            <a:xfrm>
              <a:off x="5961935"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20</a:t>
              </a:r>
            </a:p>
          </p:txBody>
        </p:sp>
        <p:sp>
          <p:nvSpPr>
            <p:cNvPr id="135" name="CuadroTexto 134">
              <a:extLst>
                <a:ext uri="{FF2B5EF4-FFF2-40B4-BE49-F238E27FC236}">
                  <a16:creationId xmlns:a16="http://schemas.microsoft.com/office/drawing/2014/main" id="{00FD8AA9-2676-4D45-8668-1FF3D5B621CE}"/>
                </a:ext>
              </a:extLst>
            </p:cNvPr>
            <p:cNvSpPr txBox="1"/>
            <p:nvPr/>
          </p:nvSpPr>
          <p:spPr>
            <a:xfrm>
              <a:off x="624700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21</a:t>
              </a:r>
            </a:p>
          </p:txBody>
        </p:sp>
        <p:sp>
          <p:nvSpPr>
            <p:cNvPr id="137" name="CuadroTexto 136">
              <a:extLst>
                <a:ext uri="{FF2B5EF4-FFF2-40B4-BE49-F238E27FC236}">
                  <a16:creationId xmlns:a16="http://schemas.microsoft.com/office/drawing/2014/main" id="{1D0815D1-7738-3240-A878-39332534FE9B}"/>
                </a:ext>
              </a:extLst>
            </p:cNvPr>
            <p:cNvSpPr txBox="1"/>
            <p:nvPr/>
          </p:nvSpPr>
          <p:spPr>
            <a:xfrm>
              <a:off x="6511612"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22</a:t>
              </a:r>
            </a:p>
          </p:txBody>
        </p:sp>
        <p:sp>
          <p:nvSpPr>
            <p:cNvPr id="138" name="CuadroTexto 137">
              <a:extLst>
                <a:ext uri="{FF2B5EF4-FFF2-40B4-BE49-F238E27FC236}">
                  <a16:creationId xmlns:a16="http://schemas.microsoft.com/office/drawing/2014/main" id="{49CF5644-C42A-CA4B-B077-88CB1897DDF1}"/>
                </a:ext>
              </a:extLst>
            </p:cNvPr>
            <p:cNvSpPr txBox="1"/>
            <p:nvPr/>
          </p:nvSpPr>
          <p:spPr>
            <a:xfrm>
              <a:off x="679386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23</a:t>
              </a:r>
            </a:p>
          </p:txBody>
        </p:sp>
        <p:sp>
          <p:nvSpPr>
            <p:cNvPr id="140" name="CuadroTexto 139">
              <a:extLst>
                <a:ext uri="{FF2B5EF4-FFF2-40B4-BE49-F238E27FC236}">
                  <a16:creationId xmlns:a16="http://schemas.microsoft.com/office/drawing/2014/main" id="{841FD9A2-6979-B74A-9E71-07DB37AF151D}"/>
                </a:ext>
              </a:extLst>
            </p:cNvPr>
            <p:cNvSpPr txBox="1"/>
            <p:nvPr/>
          </p:nvSpPr>
          <p:spPr>
            <a:xfrm>
              <a:off x="7074331"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24</a:t>
              </a:r>
            </a:p>
          </p:txBody>
        </p:sp>
        <p:sp>
          <p:nvSpPr>
            <p:cNvPr id="141" name="CuadroTexto 140">
              <a:extLst>
                <a:ext uri="{FF2B5EF4-FFF2-40B4-BE49-F238E27FC236}">
                  <a16:creationId xmlns:a16="http://schemas.microsoft.com/office/drawing/2014/main" id="{D2E385DF-2104-1B4B-953B-D1B8E0CD7FF8}"/>
                </a:ext>
              </a:extLst>
            </p:cNvPr>
            <p:cNvSpPr txBox="1"/>
            <p:nvPr/>
          </p:nvSpPr>
          <p:spPr>
            <a:xfrm>
              <a:off x="740767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25</a:t>
              </a:r>
            </a:p>
          </p:txBody>
        </p:sp>
      </p:grpSp>
      <p:sp>
        <p:nvSpPr>
          <p:cNvPr id="7" name="CuadroTexto 6">
            <a:extLst>
              <a:ext uri="{FF2B5EF4-FFF2-40B4-BE49-F238E27FC236}">
                <a16:creationId xmlns:a16="http://schemas.microsoft.com/office/drawing/2014/main" id="{6DEDE895-E446-45BA-9AAF-0ACC646F69F4}"/>
              </a:ext>
            </a:extLst>
          </p:cNvPr>
          <p:cNvSpPr txBox="1"/>
          <p:nvPr/>
        </p:nvSpPr>
        <p:spPr>
          <a:xfrm>
            <a:off x="7516668" y="2779862"/>
            <a:ext cx="718466" cy="276999"/>
          </a:xfrm>
          <a:prstGeom prst="rect">
            <a:avLst/>
          </a:prstGeom>
          <a:noFill/>
        </p:spPr>
        <p:txBody>
          <a:bodyPr wrap="none" rtlCol="0">
            <a:spAutoFit/>
          </a:bodyPr>
          <a:lstStyle/>
          <a:p>
            <a:r>
              <a:rPr lang="es-ES" sz="1200" b="1" dirty="0">
                <a:latin typeface="Calibri" panose="020F0502020204030204" pitchFamily="34" charset="0"/>
                <a:cs typeface="Calibri" panose="020F0502020204030204" pitchFamily="34" charset="0"/>
              </a:rPr>
              <a:t>CL 15.95</a:t>
            </a:r>
            <a:endParaRPr lang="es-PE" sz="1200" b="1" dirty="0">
              <a:latin typeface="Calibri" panose="020F0502020204030204" pitchFamily="34" charset="0"/>
              <a:cs typeface="Calibri" panose="020F0502020204030204" pitchFamily="34" charset="0"/>
            </a:endParaRPr>
          </a:p>
        </p:txBody>
      </p:sp>
      <p:sp>
        <p:nvSpPr>
          <p:cNvPr id="143" name="CuadroTexto 142">
            <a:extLst>
              <a:ext uri="{FF2B5EF4-FFF2-40B4-BE49-F238E27FC236}">
                <a16:creationId xmlns:a16="http://schemas.microsoft.com/office/drawing/2014/main" id="{C0DAC84C-6FF6-48C5-8DE3-E13E53A3D6C5}"/>
              </a:ext>
            </a:extLst>
          </p:cNvPr>
          <p:cNvSpPr txBox="1"/>
          <p:nvPr/>
        </p:nvSpPr>
        <p:spPr>
          <a:xfrm>
            <a:off x="7462343" y="2065282"/>
            <a:ext cx="824265" cy="276999"/>
          </a:xfrm>
          <a:prstGeom prst="rect">
            <a:avLst/>
          </a:prstGeom>
          <a:noFill/>
        </p:spPr>
        <p:txBody>
          <a:bodyPr wrap="none" rtlCol="0">
            <a:spAutoFit/>
          </a:bodyPr>
          <a:lstStyle/>
          <a:p>
            <a:r>
              <a:rPr lang="es-ES" sz="1200" b="1" dirty="0">
                <a:latin typeface="Calibri" panose="020F0502020204030204" pitchFamily="34" charset="0"/>
                <a:cs typeface="Calibri" panose="020F0502020204030204" pitchFamily="34" charset="0"/>
              </a:rPr>
              <a:t>UCL 16.16</a:t>
            </a:r>
            <a:endParaRPr lang="es-PE" sz="1200" b="1" dirty="0">
              <a:latin typeface="Calibri" panose="020F0502020204030204" pitchFamily="34" charset="0"/>
              <a:cs typeface="Calibri" panose="020F0502020204030204" pitchFamily="34" charset="0"/>
            </a:endParaRPr>
          </a:p>
        </p:txBody>
      </p:sp>
      <p:sp>
        <p:nvSpPr>
          <p:cNvPr id="144" name="CuadroTexto 143">
            <a:extLst>
              <a:ext uri="{FF2B5EF4-FFF2-40B4-BE49-F238E27FC236}">
                <a16:creationId xmlns:a16="http://schemas.microsoft.com/office/drawing/2014/main" id="{FA1B070C-E070-4A90-BE25-162EAC83CCF7}"/>
              </a:ext>
            </a:extLst>
          </p:cNvPr>
          <p:cNvSpPr txBox="1"/>
          <p:nvPr/>
        </p:nvSpPr>
        <p:spPr>
          <a:xfrm>
            <a:off x="7515242" y="3799628"/>
            <a:ext cx="787139" cy="276999"/>
          </a:xfrm>
          <a:prstGeom prst="rect">
            <a:avLst/>
          </a:prstGeom>
          <a:noFill/>
        </p:spPr>
        <p:txBody>
          <a:bodyPr wrap="none" rtlCol="0">
            <a:spAutoFit/>
          </a:bodyPr>
          <a:lstStyle/>
          <a:p>
            <a:r>
              <a:rPr lang="es-ES" sz="1200" b="1" dirty="0">
                <a:latin typeface="Calibri" panose="020F0502020204030204" pitchFamily="34" charset="0"/>
                <a:cs typeface="Calibri" panose="020F0502020204030204" pitchFamily="34" charset="0"/>
              </a:rPr>
              <a:t>LCL 15.74</a:t>
            </a:r>
            <a:endParaRPr lang="es-PE" sz="1200" b="1" dirty="0">
              <a:latin typeface="Calibri" panose="020F0502020204030204" pitchFamily="34" charset="0"/>
              <a:cs typeface="Calibri" panose="020F0502020204030204" pitchFamily="34" charset="0"/>
            </a:endParaRPr>
          </a:p>
        </p:txBody>
      </p:sp>
      <p:sp>
        <p:nvSpPr>
          <p:cNvPr id="9" name="CuadroTexto 8">
            <a:extLst>
              <a:ext uri="{FF2B5EF4-FFF2-40B4-BE49-F238E27FC236}">
                <a16:creationId xmlns:a16="http://schemas.microsoft.com/office/drawing/2014/main" id="{07C0EFBF-729D-4565-BE11-6E98FA943458}"/>
              </a:ext>
            </a:extLst>
          </p:cNvPr>
          <p:cNvSpPr txBox="1"/>
          <p:nvPr/>
        </p:nvSpPr>
        <p:spPr>
          <a:xfrm rot="16200000">
            <a:off x="-512634" y="3106337"/>
            <a:ext cx="2498633" cy="307777"/>
          </a:xfrm>
          <a:prstGeom prst="rect">
            <a:avLst/>
          </a:prstGeom>
          <a:noFill/>
        </p:spPr>
        <p:txBody>
          <a:bodyPr wrap="none" rtlCol="0">
            <a:spAutoFit/>
          </a:bodyPr>
          <a:lstStyle/>
          <a:p>
            <a:r>
              <a:rPr lang="es-PE" altLang="es-PE" sz="1400" b="1" dirty="0">
                <a:latin typeface="Calibri" charset="0"/>
                <a:ea typeface="Calibri" charset="0"/>
                <a:cs typeface="Calibri" charset="0"/>
              </a:rPr>
              <a:t>cantidad embotellada en onzas</a:t>
            </a:r>
            <a:endParaRPr lang="es-PE" sz="1400" b="1" dirty="0"/>
          </a:p>
        </p:txBody>
      </p:sp>
    </p:spTree>
    <p:extLst>
      <p:ext uri="{BB962C8B-B14F-4D97-AF65-F5344CB8AC3E}">
        <p14:creationId xmlns:p14="http://schemas.microsoft.com/office/powerpoint/2010/main" val="1914977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03238" y="1318072"/>
            <a:ext cx="8079448" cy="3078856"/>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indent="223838">
              <a:buClr>
                <a:schemeClr val="bg1"/>
              </a:buClr>
              <a:buSzPct val="68000"/>
            </a:pPr>
            <a:r>
              <a:rPr lang="es-ES" sz="1600" b="1" dirty="0">
                <a:solidFill>
                  <a:srgbClr val="00B0F0"/>
                </a:solidFill>
                <a:latin typeface="Calibri" panose="020F0502020204030204" pitchFamily="34" charset="0"/>
                <a:cs typeface="Calibri" panose="020F0502020204030204" pitchFamily="34" charset="0"/>
              </a:rPr>
              <a:t>Gráfica de control X: </a:t>
            </a:r>
          </a:p>
          <a:p>
            <a:pPr marL="404813" indent="-180975" algn="just">
              <a:buClr>
                <a:srgbClr val="00B1C3"/>
              </a:buClr>
              <a:buSzPct val="100000"/>
              <a:buFont typeface="Arial" charset="0"/>
              <a:buChar char="•"/>
            </a:pPr>
            <a:r>
              <a:rPr lang="es-ES" sz="1600" dirty="0">
                <a:latin typeface="Calibri" charset="0"/>
                <a:cs typeface="Calibri" charset="0"/>
              </a:rPr>
              <a:t>Se utiliza para monitorear </a:t>
            </a:r>
            <a:r>
              <a:rPr lang="es-ES" sz="1600" b="1" dirty="0">
                <a:latin typeface="Calibri" charset="0"/>
                <a:cs typeface="Calibri" charset="0"/>
              </a:rPr>
              <a:t>el promedio de un proceso a lo largo del tiempo</a:t>
            </a:r>
            <a:r>
              <a:rPr lang="es-ES" sz="1600" dirty="0">
                <a:latin typeface="Calibri" charset="0"/>
                <a:cs typeface="Calibri" charset="0"/>
              </a:rPr>
              <a:t>. En otras palabras, se utiliza para controlar la “centralidad” del proceso. </a:t>
            </a:r>
          </a:p>
          <a:p>
            <a:pPr marL="404813" indent="-180975" algn="just">
              <a:buClr>
                <a:srgbClr val="00B1C3"/>
              </a:buClr>
              <a:buSzPct val="100000"/>
              <a:buFont typeface="Arial" charset="0"/>
              <a:buChar char="•"/>
            </a:pPr>
            <a:r>
              <a:rPr lang="es-ES" sz="1600" dirty="0">
                <a:latin typeface="Calibri" charset="0"/>
                <a:cs typeface="Calibri" charset="0"/>
              </a:rPr>
              <a:t>Si los puntos en la gráfica X están dentro de los límites de control, esto indica que el proceso está bajo control y la variabilidad es aceptable.</a:t>
            </a:r>
          </a:p>
          <a:p>
            <a:pPr indent="223838" algn="just">
              <a:buClr>
                <a:schemeClr val="bg1"/>
              </a:buClr>
              <a:buSzPct val="68000"/>
            </a:pPr>
            <a:endParaRPr lang="es-ES_tradnl" altLang="es-PE" sz="1600" b="1" dirty="0">
              <a:solidFill>
                <a:srgbClr val="00B1C3"/>
              </a:solidFill>
              <a:latin typeface="Calibri" charset="0"/>
              <a:ea typeface="Calibri" charset="0"/>
              <a:cs typeface="Calibri" charset="0"/>
            </a:endParaRPr>
          </a:p>
          <a:p>
            <a:pPr indent="223838" algn="just">
              <a:buClr>
                <a:schemeClr val="bg1"/>
              </a:buClr>
              <a:buSzPct val="68000"/>
            </a:pPr>
            <a:r>
              <a:rPr lang="es-ES_tradnl" altLang="es-PE" sz="1600" b="1" dirty="0">
                <a:solidFill>
                  <a:srgbClr val="00B1C3"/>
                </a:solidFill>
                <a:latin typeface="Calibri" charset="0"/>
                <a:ea typeface="Calibri" charset="0"/>
                <a:cs typeface="Calibri" charset="0"/>
              </a:rPr>
              <a:t>Carta R (Gráfica de Rango)</a:t>
            </a:r>
            <a:endParaRPr lang="es-ES_tradnl" altLang="es-PE" sz="1600" dirty="0">
              <a:solidFill>
                <a:srgbClr val="00B1C3"/>
              </a:solidFill>
              <a:latin typeface="Calibri" charset="0"/>
              <a:ea typeface="Calibri" charset="0"/>
              <a:cs typeface="Calibri" charset="0"/>
            </a:endParaRPr>
          </a:p>
          <a:p>
            <a:pPr marL="404813" indent="-180975" algn="just">
              <a:buClr>
                <a:srgbClr val="00B1C3"/>
              </a:buClr>
              <a:buSzPct val="100000"/>
              <a:buFont typeface="Arial" charset="0"/>
              <a:buChar char="•"/>
            </a:pPr>
            <a:r>
              <a:rPr lang="es-ES_tradnl" altLang="es-PE" sz="1600" dirty="0">
                <a:latin typeface="Calibri" charset="0"/>
                <a:ea typeface="Calibri" charset="0"/>
                <a:cs typeface="Calibri" charset="0"/>
              </a:rPr>
              <a:t>La carta de control R es otro tipo de grafica de control para variables.</a:t>
            </a:r>
          </a:p>
          <a:p>
            <a:pPr marL="404813" indent="-180975" algn="just">
              <a:buClr>
                <a:srgbClr val="00B1C3"/>
              </a:buClr>
              <a:buSzPct val="100000"/>
              <a:buFont typeface="Arial" charset="0"/>
              <a:buChar char="•"/>
            </a:pPr>
            <a:r>
              <a:rPr lang="es-ES" sz="1600" dirty="0">
                <a:latin typeface="Calibri" panose="020F0502020204030204" pitchFamily="34" charset="0"/>
                <a:cs typeface="Calibri" panose="020F0502020204030204" pitchFamily="34" charset="0"/>
              </a:rPr>
              <a:t>Se utiliza para monitorear </a:t>
            </a:r>
            <a:r>
              <a:rPr lang="es-ES" sz="1600" b="1" dirty="0">
                <a:latin typeface="Calibri" panose="020F0502020204030204" pitchFamily="34" charset="0"/>
                <a:cs typeface="Calibri" panose="020F0502020204030204" pitchFamily="34" charset="0"/>
              </a:rPr>
              <a:t>la variabilidad o el rango de un proceso</a:t>
            </a:r>
            <a:r>
              <a:rPr lang="es-ES" sz="1600" dirty="0">
                <a:latin typeface="Calibri" panose="020F0502020204030204" pitchFamily="34" charset="0"/>
                <a:cs typeface="Calibri" panose="020F0502020204030204" pitchFamily="34" charset="0"/>
              </a:rPr>
              <a:t>. Es decir, se utiliza para controlar la “dispersión” del proceso. Si los puntos en la gráfica R están dentro de los límites de control, esto indica que el proceso está bajo control y la variabilidad es aceptable.</a:t>
            </a:r>
          </a:p>
        </p:txBody>
      </p:sp>
    </p:spTree>
    <p:extLst>
      <p:ext uri="{BB962C8B-B14F-4D97-AF65-F5344CB8AC3E}">
        <p14:creationId xmlns:p14="http://schemas.microsoft.com/office/powerpoint/2010/main" val="1466455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3325077"/>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a:t>
            </a:r>
          </a:p>
          <a:p>
            <a:pPr indent="223838">
              <a:buClr>
                <a:schemeClr val="bg1"/>
              </a:buClr>
              <a:buSzPct val="68000"/>
            </a:pPr>
            <a:endParaRPr lang="es-ES_tradnl" altLang="es-PE" sz="1600" b="1" dirty="0">
              <a:solidFill>
                <a:srgbClr val="00B1C3"/>
              </a:solidFill>
              <a:latin typeface="Calibri" charset="0"/>
              <a:ea typeface="Calibri" charset="0"/>
              <a:cs typeface="Calibri" charset="0"/>
            </a:endParaRPr>
          </a:p>
          <a:p>
            <a:pPr indent="223838">
              <a:buClr>
                <a:schemeClr val="bg1"/>
              </a:buClr>
              <a:buSzPct val="68000"/>
            </a:pPr>
            <a:r>
              <a:rPr lang="es-ES_tradnl" altLang="es-PE" sz="1600" b="1" dirty="0">
                <a:solidFill>
                  <a:srgbClr val="00B1C3"/>
                </a:solidFill>
                <a:latin typeface="Calibri" charset="0"/>
                <a:ea typeface="Calibri" charset="0"/>
                <a:cs typeface="Calibri" charset="0"/>
              </a:rPr>
              <a:t>Diferencias entre gráficas:</a:t>
            </a:r>
            <a:endParaRPr lang="es-ES_tradnl" altLang="es-PE" sz="1600" dirty="0">
              <a:solidFill>
                <a:srgbClr val="00B1C3"/>
              </a:solidFill>
              <a:latin typeface="Calibri" charset="0"/>
              <a:ea typeface="Calibri" charset="0"/>
              <a:cs typeface="Calibri" charset="0"/>
            </a:endParaRPr>
          </a:p>
          <a:p>
            <a:pPr marL="404813" indent="-180975" algn="just">
              <a:buClr>
                <a:srgbClr val="00B1C3"/>
              </a:buClr>
              <a:buSzPct val="100000"/>
              <a:buFont typeface="Arial" charset="0"/>
              <a:buChar char="•"/>
            </a:pPr>
            <a:r>
              <a:rPr lang="es-PE" altLang="es-PE" sz="1600" dirty="0">
                <a:latin typeface="Calibri" panose="020F0502020204030204" pitchFamily="34" charset="0"/>
                <a:ea typeface="Calibri" charset="0"/>
                <a:cs typeface="Calibri" panose="020F0502020204030204" pitchFamily="34" charset="0"/>
              </a:rPr>
              <a:t>Mientras las gráficas de promedio (Grafica X) monitorean una desviación en la tendencia central del proceso, las gráficas de rango monitorean la dispersión o variabilidad del proceso</a:t>
            </a:r>
            <a:r>
              <a:rPr lang="es-PE" altLang="es-PE" sz="1600" dirty="0">
                <a:latin typeface="Calibri" charset="0"/>
                <a:ea typeface="Calibri" charset="0"/>
                <a:cs typeface="Calibri" charset="0"/>
              </a:rPr>
              <a:t>.</a:t>
            </a:r>
          </a:p>
          <a:p>
            <a:pPr marL="404813" indent="-180975" algn="just">
              <a:buClr>
                <a:srgbClr val="00B1C3"/>
              </a:buClr>
              <a:buSzPct val="100000"/>
              <a:buFont typeface="Arial" charset="0"/>
              <a:buChar char="•"/>
            </a:pPr>
            <a:r>
              <a:rPr lang="es-ES" sz="1600" dirty="0">
                <a:latin typeface="Calibri" panose="020F0502020204030204" pitchFamily="34" charset="0"/>
                <a:cs typeface="Calibri" panose="020F0502020204030204" pitchFamily="34" charset="0"/>
              </a:rPr>
              <a:t>En cuanto a cuándo usar una u otra, en realidad, estas dos gráficas a menudo se usan juntas en lo que se conoce como un gráfico X-R. </a:t>
            </a:r>
          </a:p>
          <a:p>
            <a:pPr marL="404813" indent="-180975" algn="just">
              <a:buClr>
                <a:srgbClr val="00B1C3"/>
              </a:buClr>
              <a:buSzPct val="100000"/>
              <a:buFont typeface="Arial" charset="0"/>
              <a:buChar char="•"/>
            </a:pPr>
            <a:r>
              <a:rPr lang="es-ES" sz="1600" dirty="0">
                <a:latin typeface="Calibri" panose="020F0502020204030204" pitchFamily="34" charset="0"/>
                <a:cs typeface="Calibri" panose="020F0502020204030204" pitchFamily="34" charset="0"/>
              </a:rPr>
              <a:t>Esto se debe a que cada gráfica proporciona información diferente pero complementaria sobre el proceso. </a:t>
            </a:r>
          </a:p>
          <a:p>
            <a:pPr marL="404813" indent="-180975" algn="just">
              <a:buClr>
                <a:srgbClr val="00B1C3"/>
              </a:buClr>
              <a:buSzPct val="100000"/>
              <a:buFont typeface="Arial" charset="0"/>
              <a:buChar char="•"/>
            </a:pPr>
            <a:r>
              <a:rPr lang="es-ES" sz="1600" dirty="0">
                <a:latin typeface="Calibri" panose="020F0502020204030204" pitchFamily="34" charset="0"/>
                <a:cs typeface="Calibri" panose="020F0502020204030204" pitchFamily="34" charset="0"/>
              </a:rPr>
              <a:t>La gráfica X monitorea el promedio del proceso, mientras que la gráfica R monitorea la variabilidad del proceso. Por lo tanto, al usar ambas gráficas juntas, se puede obtener una imagen más completa del comportamiento del proceso.</a:t>
            </a:r>
            <a:endParaRPr lang="es-PE" sz="1600" dirty="0">
              <a:latin typeface="Calibri" panose="020F0502020204030204" pitchFamily="34" charset="0"/>
              <a:cs typeface="Calibri" panose="020F0502020204030204" pitchFamily="34" charset="0"/>
            </a:endParaRPr>
          </a:p>
          <a:p>
            <a:pPr marL="404813" indent="-180975">
              <a:buClr>
                <a:srgbClr val="00B1C3"/>
              </a:buClr>
              <a:buSzPct val="100000"/>
              <a:buFont typeface="Arial" charset="0"/>
              <a:buChar char="•"/>
            </a:pPr>
            <a:endParaRPr lang="es-ES" altLang="es-PE" sz="1600" dirty="0">
              <a:latin typeface="Calibri" charset="0"/>
              <a:ea typeface="Calibri" charset="0"/>
              <a:cs typeface="Calibri" charset="0"/>
            </a:endParaRPr>
          </a:p>
        </p:txBody>
      </p:sp>
    </p:spTree>
    <p:extLst>
      <p:ext uri="{BB962C8B-B14F-4D97-AF65-F5344CB8AC3E}">
        <p14:creationId xmlns:p14="http://schemas.microsoft.com/office/powerpoint/2010/main" val="108395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4248407"/>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 - Ejemplo</a:t>
            </a:r>
          </a:p>
          <a:p>
            <a:pPr marL="404813" indent="-180975">
              <a:buFont typeface="Arial" charset="0"/>
              <a:buChar char="•"/>
            </a:pPr>
            <a:r>
              <a:rPr lang="es-PE" altLang="es-PE" sz="1400" dirty="0">
                <a:latin typeface="Calibri" charset="0"/>
                <a:ea typeface="Calibri" charset="0"/>
                <a:cs typeface="Calibri" charset="0"/>
              </a:rPr>
              <a:t>La línea central y los limites de control de la grafica de rango se calculan de similar forma que para las graficas X</a:t>
            </a:r>
          </a:p>
          <a:p>
            <a:pPr marL="404813" indent="-180975">
              <a:buFont typeface="Arial" charset="0"/>
              <a:buChar char="•"/>
            </a:pPr>
            <a:endParaRPr lang="es-PE" altLang="es-PE" sz="1400" dirty="0">
              <a:latin typeface="Calibri" charset="0"/>
              <a:ea typeface="Calibri" charset="0"/>
              <a:cs typeface="Calibri" charset="0"/>
            </a:endParaRPr>
          </a:p>
          <a:p>
            <a:pPr marL="584200" indent="-179388">
              <a:buFont typeface="Arial" charset="0"/>
              <a:buChar char="•"/>
            </a:pPr>
            <a:r>
              <a:rPr lang="es-PE" altLang="es-PE" sz="1400" dirty="0">
                <a:latin typeface="Calibri" charset="0"/>
                <a:ea typeface="Calibri" charset="0"/>
                <a:cs typeface="Calibri" charset="0"/>
              </a:rPr>
              <a:t>CL    = </a:t>
            </a:r>
            <a:r>
              <a:rPr lang="es-PE" altLang="es-PE" sz="1400" u="sng" dirty="0">
                <a:latin typeface="Calibri" charset="0"/>
                <a:ea typeface="Calibri" charset="0"/>
                <a:cs typeface="Calibri" charset="0"/>
              </a:rPr>
              <a:t>R</a:t>
            </a:r>
            <a:endParaRPr lang="es-PE" altLang="es-PE" sz="1400" dirty="0">
              <a:latin typeface="Calibri" charset="0"/>
              <a:ea typeface="Calibri" charset="0"/>
              <a:cs typeface="Calibri" charset="0"/>
            </a:endParaRPr>
          </a:p>
          <a:p>
            <a:pPr marL="584200" indent="-179388">
              <a:buFont typeface="Arial" charset="0"/>
              <a:buChar char="•"/>
            </a:pPr>
            <a:r>
              <a:rPr lang="es-PE" altLang="es-PE" sz="1400" dirty="0">
                <a:latin typeface="Calibri" charset="0"/>
                <a:ea typeface="Calibri" charset="0"/>
                <a:cs typeface="Calibri" charset="0"/>
              </a:rPr>
              <a:t>UCL = D</a:t>
            </a:r>
            <a:r>
              <a:rPr lang="es-PE" altLang="es-PE" sz="1400" baseline="-25000" dirty="0">
                <a:latin typeface="Calibri" charset="0"/>
                <a:ea typeface="Calibri" charset="0"/>
                <a:cs typeface="Calibri" charset="0"/>
              </a:rPr>
              <a:t>4  </a:t>
            </a:r>
            <a:r>
              <a:rPr lang="es-PE" altLang="es-PE" sz="1400" u="sng" dirty="0">
                <a:latin typeface="Calibri" charset="0"/>
                <a:ea typeface="Calibri" charset="0"/>
                <a:cs typeface="Calibri" charset="0"/>
              </a:rPr>
              <a:t>R </a:t>
            </a:r>
          </a:p>
          <a:p>
            <a:pPr marL="584200" indent="-179388">
              <a:buFont typeface="Arial" charset="0"/>
              <a:buChar char="•"/>
            </a:pPr>
            <a:r>
              <a:rPr lang="es-PE" altLang="es-PE" sz="1400" dirty="0">
                <a:latin typeface="Calibri" charset="0"/>
                <a:ea typeface="Calibri" charset="0"/>
                <a:cs typeface="Calibri" charset="0"/>
              </a:rPr>
              <a:t>LCL  = D</a:t>
            </a:r>
            <a:r>
              <a:rPr lang="es-PE" altLang="es-PE" sz="1400" baseline="-25000" dirty="0">
                <a:latin typeface="Calibri" charset="0"/>
                <a:ea typeface="Calibri" charset="0"/>
                <a:cs typeface="Calibri" charset="0"/>
              </a:rPr>
              <a:t>3  </a:t>
            </a:r>
            <a:r>
              <a:rPr lang="es-PE" altLang="es-PE" sz="1400" u="sng" dirty="0">
                <a:latin typeface="Calibri" charset="0"/>
                <a:ea typeface="Calibri" charset="0"/>
                <a:cs typeface="Calibri" charset="0"/>
              </a:rPr>
              <a:t>R</a:t>
            </a:r>
          </a:p>
          <a:p>
            <a:pPr marL="404813" indent="-180975">
              <a:buFont typeface="Arial" charset="0"/>
              <a:buChar char="•"/>
            </a:pPr>
            <a:endParaRPr lang="es-PE" altLang="es-PE" sz="1400" dirty="0">
              <a:latin typeface="Calibri" charset="0"/>
              <a:ea typeface="Calibri" charset="0"/>
              <a:cs typeface="Calibri" charset="0"/>
            </a:endParaRPr>
          </a:p>
          <a:p>
            <a:pPr marL="404813" indent="-180975">
              <a:buFont typeface="Arial" charset="0"/>
              <a:buChar char="•"/>
            </a:pPr>
            <a:r>
              <a:rPr lang="es-PE" altLang="es-PE" sz="1400" dirty="0">
                <a:latin typeface="Calibri" charset="0"/>
                <a:ea typeface="Calibri" charset="0"/>
                <a:cs typeface="Calibri" charset="0"/>
              </a:rPr>
              <a:t>El valor de D</a:t>
            </a:r>
            <a:r>
              <a:rPr lang="es-PE" altLang="es-PE" sz="1400" baseline="-25000" dirty="0">
                <a:latin typeface="Calibri" charset="0"/>
                <a:ea typeface="Calibri" charset="0"/>
                <a:cs typeface="Calibri" charset="0"/>
              </a:rPr>
              <a:t>4 </a:t>
            </a:r>
            <a:r>
              <a:rPr lang="es-PE" altLang="es-PE" sz="1400" dirty="0">
                <a:latin typeface="Calibri" charset="0"/>
                <a:ea typeface="Calibri" charset="0"/>
                <a:cs typeface="Calibri" charset="0"/>
              </a:rPr>
              <a:t>y D</a:t>
            </a:r>
            <a:r>
              <a:rPr lang="es-PE" altLang="es-PE" sz="1400" baseline="-25000" dirty="0">
                <a:latin typeface="Calibri" charset="0"/>
                <a:ea typeface="Calibri" charset="0"/>
                <a:cs typeface="Calibri" charset="0"/>
              </a:rPr>
              <a:t>3 </a:t>
            </a:r>
            <a:r>
              <a:rPr lang="es-PE" altLang="es-PE" sz="1400" dirty="0">
                <a:latin typeface="Calibri" charset="0"/>
                <a:ea typeface="Calibri" charset="0"/>
                <a:cs typeface="Calibri" charset="0"/>
              </a:rPr>
              <a:t>es obtenido de la </a:t>
            </a:r>
            <a:r>
              <a:rPr lang="es-PE" altLang="es-PE" sz="1400" b="1" dirty="0">
                <a:latin typeface="Calibri" charset="0"/>
                <a:ea typeface="Calibri" charset="0"/>
                <a:cs typeface="Calibri" charset="0"/>
              </a:rPr>
              <a:t>tabla estándar.</a:t>
            </a:r>
            <a:r>
              <a:rPr lang="es-PE" altLang="es-PE" sz="1400" dirty="0">
                <a:latin typeface="Calibri" charset="0"/>
                <a:ea typeface="Calibri" charset="0"/>
                <a:cs typeface="Calibri" charset="0"/>
              </a:rPr>
              <a:t>	</a:t>
            </a:r>
          </a:p>
          <a:p>
            <a:pPr marL="404813" indent="-180975">
              <a:buFont typeface="Arial" charset="0"/>
              <a:buChar char="•"/>
            </a:pPr>
            <a:endParaRPr lang="es-PE" altLang="es-PE" sz="1400" dirty="0">
              <a:latin typeface="Calibri" charset="0"/>
              <a:ea typeface="Calibri" charset="0"/>
              <a:cs typeface="Calibri" charset="0"/>
            </a:endParaRPr>
          </a:p>
          <a:p>
            <a:pPr marL="584200" indent="-179388">
              <a:buFont typeface="Arial" charset="0"/>
              <a:buChar char="•"/>
            </a:pPr>
            <a:r>
              <a:rPr lang="es-PE" altLang="es-PE" sz="1400" u="sng" dirty="0">
                <a:latin typeface="Calibri" charset="0"/>
                <a:ea typeface="Calibri" charset="0"/>
                <a:cs typeface="Calibri" charset="0"/>
              </a:rPr>
              <a:t>R </a:t>
            </a:r>
            <a:r>
              <a:rPr lang="es-PE" altLang="es-PE" sz="1400" dirty="0">
                <a:latin typeface="Calibri" charset="0"/>
                <a:ea typeface="Calibri" charset="0"/>
                <a:cs typeface="Calibri" charset="0"/>
              </a:rPr>
              <a:t>= 7.17 / 25 = 0.29</a:t>
            </a:r>
          </a:p>
          <a:p>
            <a:pPr marL="584200" indent="-179388">
              <a:buFont typeface="Arial" charset="0"/>
              <a:buChar char="•"/>
            </a:pPr>
            <a:endParaRPr lang="es-PE" altLang="es-PE" sz="1400" dirty="0">
              <a:latin typeface="Calibri" charset="0"/>
              <a:ea typeface="Calibri" charset="0"/>
              <a:cs typeface="Calibri" charset="0"/>
            </a:endParaRPr>
          </a:p>
          <a:p>
            <a:pPr marL="584200" indent="-179388">
              <a:buFont typeface="Arial" charset="0"/>
              <a:buChar char="•"/>
            </a:pPr>
            <a:r>
              <a:rPr lang="es-PE" altLang="es-PE" sz="1400" dirty="0">
                <a:latin typeface="Calibri" charset="0"/>
                <a:ea typeface="Calibri" charset="0"/>
                <a:cs typeface="Calibri" charset="0"/>
              </a:rPr>
              <a:t>n = 4</a:t>
            </a:r>
          </a:p>
          <a:p>
            <a:pPr marL="584200" indent="-179388">
              <a:buFont typeface="Arial" charset="0"/>
              <a:buChar char="•"/>
            </a:pPr>
            <a:endParaRPr lang="es-PE" altLang="es-PE" sz="1400" dirty="0">
              <a:latin typeface="Calibri" charset="0"/>
              <a:ea typeface="Calibri" charset="0"/>
              <a:cs typeface="Calibri" charset="0"/>
            </a:endParaRPr>
          </a:p>
          <a:p>
            <a:pPr marL="584200" indent="-179388">
              <a:buFont typeface="Arial" charset="0"/>
              <a:buChar char="•"/>
            </a:pPr>
            <a:r>
              <a:rPr lang="es-PE" altLang="es-PE" sz="1400" dirty="0">
                <a:latin typeface="Calibri" charset="0"/>
                <a:ea typeface="Calibri" charset="0"/>
                <a:cs typeface="Calibri" charset="0"/>
              </a:rPr>
              <a:t>D</a:t>
            </a:r>
            <a:r>
              <a:rPr lang="es-PE" altLang="es-PE" sz="1400" baseline="-25000" dirty="0">
                <a:latin typeface="Calibri" charset="0"/>
                <a:ea typeface="Calibri" charset="0"/>
                <a:cs typeface="Calibri" charset="0"/>
              </a:rPr>
              <a:t>4</a:t>
            </a:r>
            <a:r>
              <a:rPr lang="es-PE" altLang="es-PE" sz="1400" dirty="0">
                <a:latin typeface="Calibri" charset="0"/>
                <a:ea typeface="Calibri" charset="0"/>
                <a:cs typeface="Calibri" charset="0"/>
              </a:rPr>
              <a:t> = 2.28</a:t>
            </a:r>
          </a:p>
          <a:p>
            <a:pPr marL="584200" indent="-179388">
              <a:buFont typeface="Arial" charset="0"/>
              <a:buChar char="•"/>
            </a:pPr>
            <a:r>
              <a:rPr lang="es-PE" altLang="es-PE" sz="1400" dirty="0">
                <a:latin typeface="Calibri" charset="0"/>
                <a:ea typeface="Calibri" charset="0"/>
                <a:cs typeface="Calibri" charset="0"/>
              </a:rPr>
              <a:t>D</a:t>
            </a:r>
            <a:r>
              <a:rPr lang="es-PE" altLang="es-PE" sz="1400" baseline="-25000" dirty="0">
                <a:latin typeface="Calibri" charset="0"/>
                <a:ea typeface="Calibri" charset="0"/>
                <a:cs typeface="Calibri" charset="0"/>
              </a:rPr>
              <a:t>3  </a:t>
            </a:r>
            <a:r>
              <a:rPr lang="es-PE" altLang="es-PE" sz="1400" dirty="0">
                <a:latin typeface="Calibri" charset="0"/>
                <a:ea typeface="Calibri" charset="0"/>
                <a:cs typeface="Calibri" charset="0"/>
              </a:rPr>
              <a:t>= 0</a:t>
            </a:r>
          </a:p>
          <a:p>
            <a:pPr marL="584200" indent="-179388">
              <a:buFont typeface="Arial" charset="0"/>
              <a:buChar char="•"/>
            </a:pPr>
            <a:endParaRPr lang="es-PE" altLang="es-PE" sz="1400" dirty="0">
              <a:latin typeface="Calibri" charset="0"/>
              <a:ea typeface="Calibri" charset="0"/>
              <a:cs typeface="Calibri" charset="0"/>
            </a:endParaRPr>
          </a:p>
          <a:p>
            <a:pPr marL="584200" indent="-179388">
              <a:buFont typeface="Arial" charset="0"/>
              <a:buChar char="•"/>
            </a:pPr>
            <a:r>
              <a:rPr lang="es-PE" altLang="es-PE" sz="1400" dirty="0">
                <a:latin typeface="Calibri" charset="0"/>
                <a:ea typeface="Calibri" charset="0"/>
                <a:cs typeface="Calibri" charset="0"/>
              </a:rPr>
              <a:t>UCL = D</a:t>
            </a:r>
            <a:r>
              <a:rPr lang="es-PE" altLang="es-PE" sz="1400" baseline="-25000" dirty="0">
                <a:latin typeface="Calibri" charset="0"/>
                <a:ea typeface="Calibri" charset="0"/>
                <a:cs typeface="Calibri" charset="0"/>
              </a:rPr>
              <a:t>4  </a:t>
            </a:r>
            <a:r>
              <a:rPr lang="es-PE" altLang="es-PE" sz="1400" u="sng" dirty="0">
                <a:latin typeface="Calibri" charset="0"/>
                <a:ea typeface="Calibri" charset="0"/>
                <a:cs typeface="Calibri" charset="0"/>
              </a:rPr>
              <a:t>R </a:t>
            </a:r>
            <a:r>
              <a:rPr lang="es-PE" altLang="es-PE" sz="1400" dirty="0">
                <a:latin typeface="Calibri" charset="0"/>
                <a:ea typeface="Calibri" charset="0"/>
                <a:cs typeface="Calibri" charset="0"/>
              </a:rPr>
              <a:t>= 2.28 (0.29) = 0.6612</a:t>
            </a:r>
          </a:p>
          <a:p>
            <a:pPr marL="584200" indent="-179388">
              <a:buFont typeface="Arial" charset="0"/>
              <a:buChar char="•"/>
            </a:pPr>
            <a:r>
              <a:rPr lang="es-PE" altLang="es-PE" sz="1400" dirty="0">
                <a:latin typeface="Calibri" charset="0"/>
                <a:ea typeface="Calibri" charset="0"/>
                <a:cs typeface="Calibri" charset="0"/>
              </a:rPr>
              <a:t>LCL  = D</a:t>
            </a:r>
            <a:r>
              <a:rPr lang="es-PE" altLang="es-PE" sz="1400" baseline="-25000" dirty="0">
                <a:latin typeface="Calibri" charset="0"/>
                <a:ea typeface="Calibri" charset="0"/>
                <a:cs typeface="Calibri" charset="0"/>
              </a:rPr>
              <a:t>3  </a:t>
            </a:r>
            <a:r>
              <a:rPr lang="es-PE" altLang="es-PE" sz="1400" u="sng" dirty="0">
                <a:latin typeface="Calibri" charset="0"/>
                <a:ea typeface="Calibri" charset="0"/>
                <a:cs typeface="Calibri" charset="0"/>
              </a:rPr>
              <a:t>R </a:t>
            </a:r>
            <a:r>
              <a:rPr lang="es-PE" altLang="es-PE" sz="1400" dirty="0">
                <a:latin typeface="Calibri" charset="0"/>
                <a:ea typeface="Calibri" charset="0"/>
                <a:cs typeface="Calibri" charset="0"/>
              </a:rPr>
              <a:t>=      0 (0.29) = 0</a:t>
            </a:r>
          </a:p>
        </p:txBody>
      </p:sp>
    </p:spTree>
    <p:extLst>
      <p:ext uri="{BB962C8B-B14F-4D97-AF65-F5344CB8AC3E}">
        <p14:creationId xmlns:p14="http://schemas.microsoft.com/office/powerpoint/2010/main" val="765587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12291" y="185214"/>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573154"/>
            <a:ext cx="8079448" cy="293478"/>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 - Ejemplo</a:t>
            </a:r>
          </a:p>
        </p:txBody>
      </p:sp>
      <p:graphicFrame>
        <p:nvGraphicFramePr>
          <p:cNvPr id="5" name="Tabla 4"/>
          <p:cNvGraphicFramePr>
            <a:graphicFrameLocks noGrp="1"/>
          </p:cNvGraphicFramePr>
          <p:nvPr>
            <p:extLst>
              <p:ext uri="{D42A27DB-BD31-4B8C-83A1-F6EECF244321}">
                <p14:modId xmlns:p14="http://schemas.microsoft.com/office/powerpoint/2010/main" val="643482062"/>
              </p:ext>
            </p:extLst>
          </p:nvPr>
        </p:nvGraphicFramePr>
        <p:xfrm>
          <a:off x="3498856" y="924766"/>
          <a:ext cx="3254252" cy="4360637"/>
        </p:xfrm>
        <a:graphic>
          <a:graphicData uri="http://schemas.openxmlformats.org/drawingml/2006/table">
            <a:tbl>
              <a:tblPr firstRow="1" bandRow="1">
                <a:tableStyleId>{5C22544A-7EE6-4342-B048-85BDC9FD1C3A}</a:tableStyleId>
              </a:tblPr>
              <a:tblGrid>
                <a:gridCol w="813563">
                  <a:extLst>
                    <a:ext uri="{9D8B030D-6E8A-4147-A177-3AD203B41FA5}">
                      <a16:colId xmlns:a16="http://schemas.microsoft.com/office/drawing/2014/main" val="20000"/>
                    </a:ext>
                  </a:extLst>
                </a:gridCol>
                <a:gridCol w="813563">
                  <a:extLst>
                    <a:ext uri="{9D8B030D-6E8A-4147-A177-3AD203B41FA5}">
                      <a16:colId xmlns:a16="http://schemas.microsoft.com/office/drawing/2014/main" val="20001"/>
                    </a:ext>
                  </a:extLst>
                </a:gridCol>
                <a:gridCol w="813563">
                  <a:extLst>
                    <a:ext uri="{9D8B030D-6E8A-4147-A177-3AD203B41FA5}">
                      <a16:colId xmlns:a16="http://schemas.microsoft.com/office/drawing/2014/main" val="20002"/>
                    </a:ext>
                  </a:extLst>
                </a:gridCol>
                <a:gridCol w="813563">
                  <a:extLst>
                    <a:ext uri="{9D8B030D-6E8A-4147-A177-3AD203B41FA5}">
                      <a16:colId xmlns:a16="http://schemas.microsoft.com/office/drawing/2014/main" val="20003"/>
                    </a:ext>
                  </a:extLst>
                </a:gridCol>
              </a:tblGrid>
              <a:tr h="397241">
                <a:tc gridSpan="4">
                  <a:txBody>
                    <a:bodyPr/>
                    <a:lstStyle/>
                    <a:p>
                      <a:r>
                        <a:rPr lang="en-US" sz="800" b="0" i="0" noProof="0" dirty="0">
                          <a:latin typeface="Calibri" panose="020F0502020204030204" pitchFamily="34" charset="0"/>
                        </a:rPr>
                        <a:t>Sample Size </a:t>
                      </a:r>
                      <a:r>
                        <a:rPr lang="es-ES_tradnl" sz="800" i="1" dirty="0"/>
                        <a:t>n</a:t>
                      </a:r>
                    </a:p>
                  </a:txBody>
                  <a:tcPr marL="39945" marR="39945" marT="19972" marB="1997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92C24E"/>
                    </a:solidFill>
                  </a:tcPr>
                </a:tc>
                <a:tc hMerge="1">
                  <a:txBody>
                    <a:bodyPr/>
                    <a:lstStyle/>
                    <a:p>
                      <a:endParaRPr lang="es-ES_tradnl" sz="700" dirty="0"/>
                    </a:p>
                  </a:txBody>
                  <a:tcPr marL="33998" marR="33998" marT="16999" marB="16999"/>
                </a:tc>
                <a:tc hMerge="1">
                  <a:txBody>
                    <a:bodyPr/>
                    <a:lstStyle/>
                    <a:p>
                      <a:endParaRPr lang="es-ES_tradnl" sz="700" dirty="0"/>
                    </a:p>
                  </a:txBody>
                  <a:tcPr marL="33998" marR="33998" marT="16999" marB="16999"/>
                </a:tc>
                <a:tc hMerge="1">
                  <a:txBody>
                    <a:bodyPr/>
                    <a:lstStyle/>
                    <a:p>
                      <a:endParaRPr lang="es-ES_tradnl" sz="700"/>
                    </a:p>
                  </a:txBody>
                  <a:tcPr marL="33998" marR="33998" marT="16999" marB="16999"/>
                </a:tc>
                <a:extLst>
                  <a:ext uri="{0D108BD9-81ED-4DB2-BD59-A6C34878D82A}">
                    <a16:rowId xmlns:a16="http://schemas.microsoft.com/office/drawing/2014/main" val="10000"/>
                  </a:ext>
                </a:extLst>
              </a:tr>
              <a:tr h="165284">
                <a:tc>
                  <a:txBody>
                    <a:bodyPr/>
                    <a:lstStyle/>
                    <a:p>
                      <a:pPr algn="ctr"/>
                      <a:r>
                        <a:rPr lang="es-ES_tradnl" sz="800" b="0" i="0" dirty="0">
                          <a:latin typeface="Calibri" panose="020F0502020204030204" pitchFamily="34" charset="0"/>
                        </a:rPr>
                        <a:t>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3.27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1"/>
                  </a:ext>
                </a:extLst>
              </a:tr>
              <a:tr h="165284">
                <a:tc>
                  <a:txBody>
                    <a:bodyPr/>
                    <a:lstStyle/>
                    <a:p>
                      <a:pPr algn="ctr"/>
                      <a:r>
                        <a:rPr lang="es-ES_tradnl" sz="800" b="0" i="0" dirty="0">
                          <a:latin typeface="Calibri" panose="020F0502020204030204" pitchFamily="34" charset="0"/>
                        </a:rPr>
                        <a:t>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1.02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2.57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165284">
                <a:tc>
                  <a:txBody>
                    <a:bodyPr/>
                    <a:lstStyle/>
                    <a:p>
                      <a:pPr algn="ctr"/>
                      <a:r>
                        <a:rPr lang="es-ES_tradnl" sz="800" b="0" i="0" dirty="0">
                          <a:latin typeface="Calibri" panose="020F0502020204030204" pitchFamily="34" charset="0"/>
                        </a:rPr>
                        <a:t>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0.73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2.28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r h="165284">
                <a:tc>
                  <a:txBody>
                    <a:bodyPr/>
                    <a:lstStyle/>
                    <a:p>
                      <a:pPr algn="ctr"/>
                      <a:r>
                        <a:rPr lang="es-ES_tradnl" sz="800" b="0" i="0" dirty="0">
                          <a:latin typeface="Calibri" panose="020F0502020204030204" pitchFamily="34" charset="0"/>
                        </a:rPr>
                        <a:t>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0.58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2.11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4"/>
                  </a:ext>
                </a:extLst>
              </a:tr>
              <a:tr h="165284">
                <a:tc>
                  <a:txBody>
                    <a:bodyPr/>
                    <a:lstStyle/>
                    <a:p>
                      <a:pPr algn="ctr"/>
                      <a:r>
                        <a:rPr lang="es-ES_tradnl" sz="800" b="0" i="0" dirty="0">
                          <a:latin typeface="Calibri" panose="020F0502020204030204" pitchFamily="34" charset="0"/>
                        </a:rPr>
                        <a:t>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2.00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5"/>
                  </a:ext>
                </a:extLst>
              </a:tr>
              <a:tr h="165284">
                <a:tc>
                  <a:txBody>
                    <a:bodyPr/>
                    <a:lstStyle/>
                    <a:p>
                      <a:pPr algn="ctr"/>
                      <a:r>
                        <a:rPr lang="es-ES_tradnl" sz="800" b="0" i="0" dirty="0">
                          <a:latin typeface="Calibri" panose="020F0502020204030204" pitchFamily="34" charset="0"/>
                        </a:rPr>
                        <a:t>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0.08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1.92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6"/>
                  </a:ext>
                </a:extLst>
              </a:tr>
              <a:tr h="165284">
                <a:tc>
                  <a:txBody>
                    <a:bodyPr/>
                    <a:lstStyle/>
                    <a:p>
                      <a:pPr algn="ctr"/>
                      <a:r>
                        <a:rPr lang="es-ES_tradnl" sz="800" b="0" i="0" dirty="0">
                          <a:latin typeface="Calibri" panose="020F0502020204030204" pitchFamily="34" charset="0"/>
                        </a:rPr>
                        <a:t>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7"/>
                  </a:ext>
                </a:extLst>
              </a:tr>
              <a:tr h="165284">
                <a:tc>
                  <a:txBody>
                    <a:bodyPr/>
                    <a:lstStyle/>
                    <a:p>
                      <a:pPr algn="ctr"/>
                      <a:r>
                        <a:rPr lang="es-ES_tradnl" sz="800" b="0" i="0" dirty="0">
                          <a:latin typeface="Calibri" panose="020F0502020204030204" pitchFamily="34" charset="0"/>
                        </a:rPr>
                        <a:t>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1.82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8"/>
                  </a:ext>
                </a:extLst>
              </a:tr>
              <a:tr h="165284">
                <a:tc>
                  <a:txBody>
                    <a:bodyPr/>
                    <a:lstStyle/>
                    <a:p>
                      <a:pPr algn="ctr"/>
                      <a:r>
                        <a:rPr lang="es-ES_tradnl" sz="800" b="0" i="0" dirty="0">
                          <a:latin typeface="Calibri" panose="020F0502020204030204" pitchFamily="34" charset="0"/>
                        </a:rPr>
                        <a:t>10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9"/>
                  </a:ext>
                </a:extLst>
              </a:tr>
              <a:tr h="165284">
                <a:tc>
                  <a:txBody>
                    <a:bodyPr/>
                    <a:lstStyle/>
                    <a:p>
                      <a:pPr algn="ctr"/>
                      <a:r>
                        <a:rPr lang="es-ES_tradnl" sz="800" b="0" i="0" dirty="0">
                          <a:latin typeface="Calibri" panose="020F0502020204030204" pitchFamily="34" charset="0"/>
                        </a:rPr>
                        <a:t>11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0"/>
                  </a:ext>
                </a:extLst>
              </a:tr>
              <a:tr h="165284">
                <a:tc>
                  <a:txBody>
                    <a:bodyPr/>
                    <a:lstStyle/>
                    <a:p>
                      <a:pPr algn="ctr"/>
                      <a:r>
                        <a:rPr lang="es-ES_tradnl" sz="800" b="0" i="0" dirty="0">
                          <a:latin typeface="Calibri" panose="020F0502020204030204" pitchFamily="34" charset="0"/>
                        </a:rPr>
                        <a:t>12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1.72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1"/>
                  </a:ext>
                </a:extLst>
              </a:tr>
              <a:tr h="165284">
                <a:tc>
                  <a:txBody>
                    <a:bodyPr/>
                    <a:lstStyle/>
                    <a:p>
                      <a:pPr algn="ctr"/>
                      <a:r>
                        <a:rPr lang="es-ES_tradnl" sz="800" b="0" i="0" dirty="0">
                          <a:latin typeface="Calibri" panose="020F0502020204030204" pitchFamily="34" charset="0"/>
                        </a:rPr>
                        <a:t>13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2"/>
                  </a:ext>
                </a:extLst>
              </a:tr>
              <a:tr h="165284">
                <a:tc>
                  <a:txBody>
                    <a:bodyPr/>
                    <a:lstStyle/>
                    <a:p>
                      <a:pPr algn="ctr"/>
                      <a:r>
                        <a:rPr lang="es-ES_tradnl" sz="800" b="0" i="0" dirty="0">
                          <a:latin typeface="Calibri" panose="020F0502020204030204" pitchFamily="34" charset="0"/>
                        </a:rPr>
                        <a:t>14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3"/>
                  </a:ext>
                </a:extLst>
              </a:tr>
              <a:tr h="165284">
                <a:tc>
                  <a:txBody>
                    <a:bodyPr/>
                    <a:lstStyle/>
                    <a:p>
                      <a:pPr algn="ctr"/>
                      <a:r>
                        <a:rPr lang="es-ES_tradnl" sz="800" b="0" i="0" dirty="0">
                          <a:latin typeface="Calibri" panose="020F0502020204030204" pitchFamily="34" charset="0"/>
                        </a:rPr>
                        <a:t>15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4"/>
                  </a:ext>
                </a:extLst>
              </a:tr>
              <a:tr h="165284">
                <a:tc>
                  <a:txBody>
                    <a:bodyPr/>
                    <a:lstStyle/>
                    <a:p>
                      <a:pPr algn="ctr"/>
                      <a:r>
                        <a:rPr lang="es-ES_tradnl" sz="800" b="0" i="0" dirty="0">
                          <a:latin typeface="Calibri" panose="020F0502020204030204" pitchFamily="34" charset="0"/>
                        </a:rPr>
                        <a:t>16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5"/>
                  </a:ext>
                </a:extLst>
              </a:tr>
              <a:tr h="165284">
                <a:tc>
                  <a:txBody>
                    <a:bodyPr/>
                    <a:lstStyle/>
                    <a:p>
                      <a:pPr algn="ctr"/>
                      <a:r>
                        <a:rPr lang="es-ES_tradnl" sz="800" b="0" i="0" dirty="0">
                          <a:latin typeface="Calibri" panose="020F0502020204030204" pitchFamily="34" charset="0"/>
                        </a:rPr>
                        <a:t>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0.20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6"/>
                  </a:ext>
                </a:extLst>
              </a:tr>
              <a:tr h="165284">
                <a:tc>
                  <a:txBody>
                    <a:bodyPr/>
                    <a:lstStyle/>
                    <a:p>
                      <a:pPr algn="ctr"/>
                      <a:r>
                        <a:rPr lang="es-ES_tradnl" sz="800" b="0" i="0" dirty="0">
                          <a:latin typeface="Calibri" panose="020F0502020204030204" pitchFamily="34" charset="0"/>
                        </a:rPr>
                        <a:t>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0.39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7"/>
                  </a:ext>
                </a:extLst>
              </a:tr>
              <a:tr h="165284">
                <a:tc>
                  <a:txBody>
                    <a:bodyPr/>
                    <a:lstStyle/>
                    <a:p>
                      <a:pPr algn="ctr"/>
                      <a:r>
                        <a:rPr lang="es-ES_tradnl" sz="800" b="0" i="0" dirty="0">
                          <a:latin typeface="Calibri" panose="020F0502020204030204" pitchFamily="34" charset="0"/>
                        </a:rPr>
                        <a:t>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1.60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8"/>
                  </a:ext>
                </a:extLst>
              </a:tr>
              <a:tr h="165284">
                <a:tc>
                  <a:txBody>
                    <a:bodyPr/>
                    <a:lstStyle/>
                    <a:p>
                      <a:pPr algn="ctr"/>
                      <a:r>
                        <a:rPr lang="es-ES_tradnl" sz="800" b="0" i="0" dirty="0">
                          <a:latin typeface="Calibri" panose="020F0502020204030204" pitchFamily="34" charset="0"/>
                        </a:rPr>
                        <a:t>20</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1.59</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9"/>
                  </a:ext>
                </a:extLst>
              </a:tr>
              <a:tr h="165284">
                <a:tc>
                  <a:txBody>
                    <a:bodyPr/>
                    <a:lstStyle/>
                    <a:p>
                      <a:pPr algn="ctr"/>
                      <a:r>
                        <a:rPr lang="es-ES_tradnl" sz="800" b="0" i="0" dirty="0">
                          <a:latin typeface="Calibri" panose="020F0502020204030204" pitchFamily="34" charset="0"/>
                        </a:rPr>
                        <a:t>21</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1.58</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0"/>
                  </a:ext>
                </a:extLst>
              </a:tr>
              <a:tr h="165284">
                <a:tc>
                  <a:txBody>
                    <a:bodyPr/>
                    <a:lstStyle/>
                    <a:p>
                      <a:pPr algn="ctr"/>
                      <a:r>
                        <a:rPr lang="es-ES_tradnl" sz="800" b="0" i="0" dirty="0">
                          <a:latin typeface="Calibri" panose="020F0502020204030204" pitchFamily="34" charset="0"/>
                        </a:rPr>
                        <a:t>22</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1.57</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1"/>
                  </a:ext>
                </a:extLst>
              </a:tr>
              <a:tr h="165284">
                <a:tc>
                  <a:txBody>
                    <a:bodyPr/>
                    <a:lstStyle/>
                    <a:p>
                      <a:pPr algn="ctr"/>
                      <a:r>
                        <a:rPr lang="es-ES_tradnl" sz="800" b="0" i="0" dirty="0">
                          <a:latin typeface="Calibri" panose="020F0502020204030204" pitchFamily="34" charset="0"/>
                        </a:rPr>
                        <a:t>23</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0.16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1.56</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2"/>
                  </a:ext>
                </a:extLst>
              </a:tr>
              <a:tr h="165284">
                <a:tc>
                  <a:txBody>
                    <a:bodyPr/>
                    <a:lstStyle/>
                    <a:p>
                      <a:pPr algn="ctr"/>
                      <a:r>
                        <a:rPr lang="es-ES_tradnl" sz="800" b="0" i="0" dirty="0">
                          <a:latin typeface="Calibri" panose="020F0502020204030204" pitchFamily="34" charset="0"/>
                        </a:rPr>
                        <a:t>24</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0.16</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1.55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3"/>
                  </a:ext>
                </a:extLst>
              </a:tr>
              <a:tr h="150370">
                <a:tc>
                  <a:txBody>
                    <a:bodyPr/>
                    <a:lstStyle/>
                    <a:p>
                      <a:pPr algn="ctr"/>
                      <a:r>
                        <a:rPr lang="es-ES_tradnl" sz="800" b="0" i="0" dirty="0">
                          <a:latin typeface="Calibri" panose="020F0502020204030204" pitchFamily="34" charset="0"/>
                        </a:rPr>
                        <a:t>25</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0.15</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algn="ctr"/>
                      <a:r>
                        <a:rPr lang="es-ES_tradnl" sz="800" b="0" i="0" dirty="0">
                          <a:latin typeface="Calibri" panose="020F0502020204030204" pitchFamily="34" charset="0"/>
                        </a:rPr>
                        <a:t>0.46</a:t>
                      </a:r>
                      <a:endParaRPr lang="es-ES_tradnl" sz="800" dirty="0"/>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0" i="0" dirty="0">
                          <a:latin typeface="Calibri" panose="020F0502020204030204" pitchFamily="34" charset="0"/>
                        </a:rPr>
                        <a:t>1.54</a:t>
                      </a:r>
                    </a:p>
                  </a:txBody>
                  <a:tcPr marL="39945" marR="39945" marT="19972" marB="1997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24"/>
                  </a:ext>
                </a:extLst>
              </a:tr>
            </a:tbl>
          </a:graphicData>
        </a:graphic>
      </p:graphicFrame>
      <p:sp>
        <p:nvSpPr>
          <p:cNvPr id="6" name="CuadroTexto 5"/>
          <p:cNvSpPr txBox="1"/>
          <p:nvPr/>
        </p:nvSpPr>
        <p:spPr>
          <a:xfrm>
            <a:off x="4366665" y="942921"/>
            <a:ext cx="1024431" cy="230832"/>
          </a:xfrm>
          <a:prstGeom prst="rect">
            <a:avLst/>
          </a:prstGeom>
          <a:noFill/>
        </p:spPr>
        <p:txBody>
          <a:bodyPr wrap="square" rtlCol="0">
            <a:spAutoFit/>
          </a:bodyPr>
          <a:lstStyle/>
          <a:p>
            <a:r>
              <a:rPr lang="es-ES_tradnl" sz="900" dirty="0">
                <a:solidFill>
                  <a:schemeClr val="bg1"/>
                </a:solidFill>
                <a:latin typeface="Calibri" charset="0"/>
                <a:ea typeface="Calibri" charset="0"/>
                <a:cs typeface="Calibri" charset="0"/>
              </a:rPr>
              <a:t>Factor </a:t>
            </a:r>
            <a:r>
              <a:rPr lang="es-ES_tradnl" sz="900" dirty="0" err="1">
                <a:solidFill>
                  <a:schemeClr val="bg1"/>
                </a:solidFill>
                <a:latin typeface="Calibri" charset="0"/>
                <a:ea typeface="Calibri" charset="0"/>
                <a:cs typeface="Calibri" charset="0"/>
              </a:rPr>
              <a:t>for</a:t>
            </a:r>
            <a:r>
              <a:rPr lang="es-ES_tradnl" sz="900" dirty="0">
                <a:solidFill>
                  <a:schemeClr val="bg1"/>
                </a:solidFill>
                <a:latin typeface="Calibri" charset="0"/>
                <a:ea typeface="Calibri" charset="0"/>
                <a:cs typeface="Calibri" charset="0"/>
              </a:rPr>
              <a:t> x- Chart</a:t>
            </a:r>
            <a:r>
              <a:rPr lang="mr-IN" sz="900" dirty="0">
                <a:latin typeface="Calibri" panose="020F0502020204030204" pitchFamily="34" charset="0"/>
              </a:rPr>
              <a:t> </a:t>
            </a:r>
            <a:endParaRPr lang="es-ES_tradnl" sz="900" dirty="0">
              <a:solidFill>
                <a:schemeClr val="bg1"/>
              </a:solidFill>
              <a:latin typeface="Calibri" charset="0"/>
              <a:ea typeface="Calibri" charset="0"/>
              <a:cs typeface="Calibri" charset="0"/>
            </a:endParaRPr>
          </a:p>
        </p:txBody>
      </p:sp>
      <p:sp>
        <p:nvSpPr>
          <p:cNvPr id="7" name="CuadroTexto 6"/>
          <p:cNvSpPr txBox="1"/>
          <p:nvPr/>
        </p:nvSpPr>
        <p:spPr>
          <a:xfrm>
            <a:off x="5509511" y="942921"/>
            <a:ext cx="1181807" cy="230832"/>
          </a:xfrm>
          <a:prstGeom prst="rect">
            <a:avLst/>
          </a:prstGeom>
          <a:noFill/>
        </p:spPr>
        <p:txBody>
          <a:bodyPr wrap="square" rtlCol="0">
            <a:spAutoFit/>
          </a:bodyPr>
          <a:lstStyle/>
          <a:p>
            <a:r>
              <a:rPr lang="es-ES_tradnl" sz="900" dirty="0">
                <a:solidFill>
                  <a:schemeClr val="bg1"/>
                </a:solidFill>
                <a:latin typeface="Calibri" charset="0"/>
                <a:ea typeface="Calibri" charset="0"/>
                <a:cs typeface="Calibri" charset="0"/>
              </a:rPr>
              <a:t>Factor </a:t>
            </a:r>
            <a:r>
              <a:rPr lang="es-ES_tradnl" sz="900" dirty="0" err="1">
                <a:solidFill>
                  <a:schemeClr val="bg1"/>
                </a:solidFill>
                <a:latin typeface="Calibri" charset="0"/>
                <a:ea typeface="Calibri" charset="0"/>
                <a:cs typeface="Calibri" charset="0"/>
              </a:rPr>
              <a:t>for</a:t>
            </a:r>
            <a:r>
              <a:rPr lang="es-ES_tradnl" sz="900" dirty="0">
                <a:solidFill>
                  <a:schemeClr val="bg1"/>
                </a:solidFill>
                <a:latin typeface="Calibri" charset="0"/>
                <a:ea typeface="Calibri" charset="0"/>
                <a:cs typeface="Calibri" charset="0"/>
              </a:rPr>
              <a:t> R- Chart</a:t>
            </a:r>
            <a:r>
              <a:rPr lang="mr-IN" sz="900" dirty="0">
                <a:latin typeface="Calibri" panose="020F0502020204030204" pitchFamily="34" charset="0"/>
              </a:rPr>
              <a:t> </a:t>
            </a:r>
            <a:endParaRPr lang="es-ES_tradnl" sz="900" dirty="0">
              <a:solidFill>
                <a:schemeClr val="bg1"/>
              </a:solidFill>
              <a:latin typeface="Calibri" charset="0"/>
              <a:ea typeface="Calibri" charset="0"/>
              <a:cs typeface="Calibri" charset="0"/>
            </a:endParaRPr>
          </a:p>
        </p:txBody>
      </p:sp>
      <p:sp>
        <p:nvSpPr>
          <p:cNvPr id="8" name="CuadroTexto 7"/>
          <p:cNvSpPr txBox="1"/>
          <p:nvPr/>
        </p:nvSpPr>
        <p:spPr>
          <a:xfrm>
            <a:off x="4765036" y="1090856"/>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A</a:t>
            </a:r>
            <a:endParaRPr lang="es-ES_tradnl" sz="900" dirty="0">
              <a:solidFill>
                <a:schemeClr val="bg1"/>
              </a:solidFill>
              <a:latin typeface="Calibri" charset="0"/>
              <a:ea typeface="Calibri" charset="0"/>
              <a:cs typeface="Calibri" charset="0"/>
            </a:endParaRPr>
          </a:p>
        </p:txBody>
      </p:sp>
      <p:sp>
        <p:nvSpPr>
          <p:cNvPr id="9" name="CuadroTexto 8"/>
          <p:cNvSpPr txBox="1"/>
          <p:nvPr/>
        </p:nvSpPr>
        <p:spPr>
          <a:xfrm>
            <a:off x="5570301" y="1090856"/>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D</a:t>
            </a:r>
            <a:endParaRPr lang="es-ES_tradnl" sz="900" dirty="0">
              <a:solidFill>
                <a:schemeClr val="bg1"/>
              </a:solidFill>
              <a:latin typeface="Calibri" charset="0"/>
              <a:ea typeface="Calibri" charset="0"/>
              <a:cs typeface="Calibri" charset="0"/>
            </a:endParaRPr>
          </a:p>
        </p:txBody>
      </p:sp>
      <p:sp>
        <p:nvSpPr>
          <p:cNvPr id="10" name="CuadroTexto 9"/>
          <p:cNvSpPr txBox="1"/>
          <p:nvPr/>
        </p:nvSpPr>
        <p:spPr>
          <a:xfrm>
            <a:off x="6171854" y="1090856"/>
            <a:ext cx="227688" cy="230832"/>
          </a:xfrm>
          <a:prstGeom prst="rect">
            <a:avLst/>
          </a:prstGeom>
          <a:noFill/>
        </p:spPr>
        <p:txBody>
          <a:bodyPr wrap="square" rtlCol="0">
            <a:spAutoFit/>
          </a:bodyPr>
          <a:lstStyle/>
          <a:p>
            <a:r>
              <a:rPr lang="es-ES" sz="900">
                <a:solidFill>
                  <a:schemeClr val="bg1"/>
                </a:solidFill>
                <a:latin typeface="Calibri" charset="0"/>
                <a:ea typeface="Calibri" charset="0"/>
                <a:cs typeface="Calibri" charset="0"/>
              </a:rPr>
              <a:t>D</a:t>
            </a:r>
            <a:endParaRPr lang="es-ES_tradnl" sz="900" dirty="0">
              <a:solidFill>
                <a:schemeClr val="bg1"/>
              </a:solidFill>
              <a:latin typeface="Calibri" charset="0"/>
              <a:ea typeface="Calibri" charset="0"/>
              <a:cs typeface="Calibri" charset="0"/>
            </a:endParaRPr>
          </a:p>
        </p:txBody>
      </p:sp>
      <p:sp>
        <p:nvSpPr>
          <p:cNvPr id="11" name="CuadroTexto 10"/>
          <p:cNvSpPr txBox="1"/>
          <p:nvPr/>
        </p:nvSpPr>
        <p:spPr>
          <a:xfrm>
            <a:off x="6261722" y="1148848"/>
            <a:ext cx="227688" cy="184666"/>
          </a:xfrm>
          <a:prstGeom prst="rect">
            <a:avLst/>
          </a:prstGeom>
          <a:noFill/>
        </p:spPr>
        <p:txBody>
          <a:bodyPr wrap="square" rtlCol="0">
            <a:spAutoFit/>
          </a:bodyPr>
          <a:lstStyle/>
          <a:p>
            <a:r>
              <a:rPr lang="es-ES" sz="600">
                <a:solidFill>
                  <a:schemeClr val="bg1"/>
                </a:solidFill>
                <a:latin typeface="Calibri" charset="0"/>
                <a:ea typeface="Calibri" charset="0"/>
                <a:cs typeface="Calibri" charset="0"/>
              </a:rPr>
              <a:t>4</a:t>
            </a:r>
            <a:endParaRPr lang="es-ES_tradnl" sz="600" dirty="0">
              <a:solidFill>
                <a:schemeClr val="bg1"/>
              </a:solidFill>
              <a:latin typeface="Calibri" charset="0"/>
              <a:ea typeface="Calibri" charset="0"/>
              <a:cs typeface="Calibri" charset="0"/>
            </a:endParaRPr>
          </a:p>
        </p:txBody>
      </p:sp>
      <p:sp>
        <p:nvSpPr>
          <p:cNvPr id="12" name="CuadroTexto 11"/>
          <p:cNvSpPr txBox="1"/>
          <p:nvPr/>
        </p:nvSpPr>
        <p:spPr>
          <a:xfrm>
            <a:off x="5652390" y="1148848"/>
            <a:ext cx="227688" cy="184666"/>
          </a:xfrm>
          <a:prstGeom prst="rect">
            <a:avLst/>
          </a:prstGeom>
          <a:noFill/>
        </p:spPr>
        <p:txBody>
          <a:bodyPr wrap="square" rtlCol="0">
            <a:spAutoFit/>
          </a:bodyPr>
          <a:lstStyle/>
          <a:p>
            <a:r>
              <a:rPr lang="es-ES" sz="600">
                <a:solidFill>
                  <a:schemeClr val="bg1"/>
                </a:solidFill>
                <a:latin typeface="Calibri" charset="0"/>
                <a:ea typeface="Calibri" charset="0"/>
                <a:cs typeface="Calibri" charset="0"/>
              </a:rPr>
              <a:t>3</a:t>
            </a:r>
            <a:endParaRPr lang="es-ES_tradnl" sz="600" dirty="0">
              <a:solidFill>
                <a:schemeClr val="bg1"/>
              </a:solidFill>
              <a:latin typeface="Calibri" charset="0"/>
              <a:ea typeface="Calibri" charset="0"/>
              <a:cs typeface="Calibri" charset="0"/>
            </a:endParaRPr>
          </a:p>
        </p:txBody>
      </p:sp>
      <p:sp>
        <p:nvSpPr>
          <p:cNvPr id="13" name="CuadroTexto 12"/>
          <p:cNvSpPr txBox="1"/>
          <p:nvPr/>
        </p:nvSpPr>
        <p:spPr>
          <a:xfrm>
            <a:off x="4849889" y="1148848"/>
            <a:ext cx="227688" cy="184666"/>
          </a:xfrm>
          <a:prstGeom prst="rect">
            <a:avLst/>
          </a:prstGeom>
          <a:noFill/>
        </p:spPr>
        <p:txBody>
          <a:bodyPr wrap="square" rtlCol="0">
            <a:spAutoFit/>
          </a:bodyPr>
          <a:lstStyle/>
          <a:p>
            <a:r>
              <a:rPr lang="es-ES" sz="600" dirty="0">
                <a:solidFill>
                  <a:schemeClr val="bg1"/>
                </a:solidFill>
                <a:latin typeface="Calibri" charset="0"/>
                <a:ea typeface="Calibri" charset="0"/>
                <a:cs typeface="Calibri" charset="0"/>
              </a:rPr>
              <a:t>2</a:t>
            </a:r>
            <a:endParaRPr lang="es-ES_tradnl" sz="600" dirty="0">
              <a:solidFill>
                <a:schemeClr val="bg1"/>
              </a:solidFill>
              <a:latin typeface="Calibri" charset="0"/>
              <a:ea typeface="Calibri" charset="0"/>
              <a:cs typeface="Calibri" charset="0"/>
            </a:endParaRPr>
          </a:p>
        </p:txBody>
      </p:sp>
      <p:sp>
        <p:nvSpPr>
          <p:cNvPr id="14" name="CuadroTexto 13"/>
          <p:cNvSpPr txBox="1"/>
          <p:nvPr/>
        </p:nvSpPr>
        <p:spPr>
          <a:xfrm>
            <a:off x="4846717" y="886676"/>
            <a:ext cx="227688" cy="246221"/>
          </a:xfrm>
          <a:prstGeom prst="rect">
            <a:avLst/>
          </a:prstGeom>
          <a:noFill/>
        </p:spPr>
        <p:txBody>
          <a:bodyPr wrap="square" rtlCol="0">
            <a:spAutoFit/>
          </a:bodyPr>
          <a:lstStyle/>
          <a:p>
            <a:r>
              <a:rPr lang="es-ES" sz="1000">
                <a:solidFill>
                  <a:schemeClr val="bg1"/>
                </a:solidFill>
                <a:latin typeface="Calibri" charset="0"/>
                <a:ea typeface="Calibri" charset="0"/>
                <a:cs typeface="Calibri" charset="0"/>
              </a:rPr>
              <a:t>-</a:t>
            </a:r>
            <a:endParaRPr lang="es-ES_tradnl" sz="1000" dirty="0">
              <a:solidFill>
                <a:schemeClr val="bg1"/>
              </a:solidFill>
              <a:latin typeface="Calibri" charset="0"/>
              <a:ea typeface="Calibri" charset="0"/>
              <a:cs typeface="Calibri" charset="0"/>
            </a:endParaRPr>
          </a:p>
        </p:txBody>
      </p:sp>
      <p:cxnSp>
        <p:nvCxnSpPr>
          <p:cNvPr id="16" name="Conector recto 15"/>
          <p:cNvCxnSpPr/>
          <p:nvPr/>
        </p:nvCxnSpPr>
        <p:spPr>
          <a:xfrm>
            <a:off x="4452007" y="1143941"/>
            <a:ext cx="939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5550322" y="1143941"/>
            <a:ext cx="939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37324549-E42C-4C17-A424-37FEA9FFAB0A}"/>
              </a:ext>
            </a:extLst>
          </p:cNvPr>
          <p:cNvSpPr/>
          <p:nvPr/>
        </p:nvSpPr>
        <p:spPr>
          <a:xfrm>
            <a:off x="3307976" y="1640541"/>
            <a:ext cx="3590365" cy="184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CuadroTexto 23">
            <a:extLst>
              <a:ext uri="{FF2B5EF4-FFF2-40B4-BE49-F238E27FC236}">
                <a16:creationId xmlns:a16="http://schemas.microsoft.com/office/drawing/2014/main" id="{35865EC8-34C7-401F-9877-3A763B9AFD6B}"/>
              </a:ext>
            </a:extLst>
          </p:cNvPr>
          <p:cNvSpPr txBox="1"/>
          <p:nvPr/>
        </p:nvSpPr>
        <p:spPr>
          <a:xfrm>
            <a:off x="801888" y="1951996"/>
            <a:ext cx="2433917" cy="1815882"/>
          </a:xfrm>
          <a:prstGeom prst="rect">
            <a:avLst/>
          </a:prstGeom>
          <a:noFill/>
        </p:spPr>
        <p:txBody>
          <a:bodyPr wrap="square" rtlCol="0">
            <a:spAutoFit/>
          </a:bodyPr>
          <a:lstStyle/>
          <a:p>
            <a:r>
              <a:rPr lang="es-ES" sz="1600" dirty="0">
                <a:latin typeface="Calibri" panose="020F0502020204030204" pitchFamily="34" charset="0"/>
                <a:cs typeface="Calibri" panose="020F0502020204030204" pitchFamily="34" charset="0"/>
              </a:rPr>
              <a:t>Dado que tenemos 25 muestras de 4 observaciones cada una; es decir n=4, entonces el valor del factor </a:t>
            </a:r>
            <a:r>
              <a:rPr lang="es-PE" altLang="es-PE" sz="1600" dirty="0">
                <a:latin typeface="Calibri" charset="0"/>
                <a:ea typeface="Calibri" charset="0"/>
                <a:cs typeface="Calibri" charset="0"/>
              </a:rPr>
              <a:t>D</a:t>
            </a:r>
            <a:r>
              <a:rPr lang="es-PE" altLang="es-PE" sz="1600" baseline="-25000" dirty="0">
                <a:latin typeface="Calibri" charset="0"/>
                <a:ea typeface="Calibri" charset="0"/>
                <a:cs typeface="Calibri" charset="0"/>
              </a:rPr>
              <a:t>3</a:t>
            </a:r>
            <a:r>
              <a:rPr lang="es-ES" sz="1600" dirty="0">
                <a:latin typeface="Calibri" panose="020F0502020204030204" pitchFamily="34" charset="0"/>
                <a:cs typeface="Calibri" panose="020F0502020204030204" pitchFamily="34" charset="0"/>
              </a:rPr>
              <a:t> </a:t>
            </a:r>
            <a:r>
              <a:rPr lang="es-PE" altLang="es-PE" sz="1600" baseline="-25000" dirty="0">
                <a:latin typeface="Calibri" panose="020F0502020204030204" pitchFamily="34" charset="0"/>
                <a:ea typeface="Calibri" charset="0"/>
                <a:cs typeface="Calibri" panose="020F0502020204030204" pitchFamily="34" charset="0"/>
              </a:rPr>
              <a:t> </a:t>
            </a:r>
            <a:r>
              <a:rPr lang="es-PE" altLang="es-PE" sz="1600" dirty="0">
                <a:latin typeface="Calibri" panose="020F0502020204030204" pitchFamily="34" charset="0"/>
                <a:cs typeface="Calibri" panose="020F0502020204030204" pitchFamily="34" charset="0"/>
              </a:rPr>
              <a:t>será </a:t>
            </a:r>
            <a:r>
              <a:rPr lang="es-PE" altLang="es-PE" sz="1600" b="1" dirty="0">
                <a:latin typeface="Calibri" panose="020F0502020204030204" pitchFamily="34" charset="0"/>
                <a:cs typeface="Calibri" panose="020F0502020204030204" pitchFamily="34" charset="0"/>
              </a:rPr>
              <a:t>0 </a:t>
            </a:r>
            <a:r>
              <a:rPr lang="es-PE" altLang="es-PE" sz="1600" dirty="0">
                <a:latin typeface="Calibri" panose="020F0502020204030204" pitchFamily="34" charset="0"/>
                <a:cs typeface="Calibri" panose="020F0502020204030204" pitchFamily="34" charset="0"/>
              </a:rPr>
              <a:t>y el valor del factor </a:t>
            </a:r>
            <a:r>
              <a:rPr lang="es-PE" altLang="es-PE" sz="1600" dirty="0">
                <a:latin typeface="Calibri" charset="0"/>
                <a:ea typeface="Calibri" charset="0"/>
                <a:cs typeface="Calibri" charset="0"/>
              </a:rPr>
              <a:t>D</a:t>
            </a:r>
            <a:r>
              <a:rPr lang="es-PE" altLang="es-PE" sz="1600" baseline="-25000" dirty="0">
                <a:latin typeface="Calibri" charset="0"/>
                <a:ea typeface="Calibri" charset="0"/>
                <a:cs typeface="Calibri" charset="0"/>
              </a:rPr>
              <a:t>4</a:t>
            </a:r>
            <a:r>
              <a:rPr lang="es-PE" altLang="es-PE" sz="1600" dirty="0">
                <a:latin typeface="Calibri" panose="020F0502020204030204" pitchFamily="34" charset="0"/>
                <a:cs typeface="Calibri" panose="020F0502020204030204" pitchFamily="34" charset="0"/>
              </a:rPr>
              <a:t> será </a:t>
            </a:r>
            <a:r>
              <a:rPr lang="es-PE" altLang="es-PE" sz="1600" b="1" dirty="0">
                <a:latin typeface="Calibri" panose="020F0502020204030204" pitchFamily="34" charset="0"/>
                <a:cs typeface="Calibri" panose="020F0502020204030204" pitchFamily="34" charset="0"/>
              </a:rPr>
              <a:t>2.28</a:t>
            </a:r>
            <a:endParaRPr lang="es-PE"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5938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616644"/>
          </a:xfrm>
          <a:prstGeom prst="rect">
            <a:avLst/>
          </a:prstGeom>
        </p:spPr>
        <p:txBody>
          <a:bodyPr wrap="square" lIns="0" tIns="0" rIns="0" bIns="46800">
            <a:spAutoFit/>
          </a:bodyPr>
          <a:lstStyle/>
          <a:p>
            <a:pPr marL="223838" indent="-223838">
              <a:spcAft>
                <a:spcPts val="600"/>
              </a:spcAft>
              <a:buFont typeface="+mj-lt"/>
              <a:buAutoNum type="arabicPeriod" startAt="3"/>
            </a:pPr>
            <a:r>
              <a:rPr lang="en-US" sz="1600" b="1" dirty="0">
                <a:solidFill>
                  <a:srgbClr val="714FA0"/>
                </a:solidFill>
                <a:latin typeface="Calibri" charset="0"/>
                <a:ea typeface="Calibri" charset="0"/>
                <a:cs typeface="Calibri" charset="0"/>
              </a:rPr>
              <a:t>GRÁFICAS DE CONTROL - Ejemplo</a:t>
            </a:r>
          </a:p>
          <a:p>
            <a:pPr marL="223838"/>
            <a:r>
              <a:rPr lang="es-PE" altLang="es-PE" sz="1600" dirty="0">
                <a:latin typeface="Calibri" charset="0"/>
                <a:ea typeface="Calibri" charset="0"/>
                <a:cs typeface="Calibri" charset="0"/>
              </a:rPr>
              <a:t>Resultado de la carta de control R</a:t>
            </a:r>
          </a:p>
        </p:txBody>
      </p:sp>
      <p:cxnSp>
        <p:nvCxnSpPr>
          <p:cNvPr id="6" name="Conector angular 5"/>
          <p:cNvCxnSpPr/>
          <p:nvPr/>
        </p:nvCxnSpPr>
        <p:spPr>
          <a:xfrm>
            <a:off x="1517237" y="2024866"/>
            <a:ext cx="6078620" cy="2384172"/>
          </a:xfrm>
          <a:prstGeom prst="bentConnector3">
            <a:avLst>
              <a:gd name="adj1" fmla="val 159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611517" y="2199992"/>
            <a:ext cx="577256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1611517" y="3380009"/>
            <a:ext cx="5782087"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76011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194098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210677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227187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24479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26162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277495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29622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31337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33909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36734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a:off x="394017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a:off x="4216400"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4505325"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47640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50307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530066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5895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584676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612933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641191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6678613"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69484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7227888" y="4409038"/>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7595857" y="4399513"/>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flipH="1">
            <a:off x="1526761" y="4409907"/>
            <a:ext cx="1059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flipH="1">
            <a:off x="1517237" y="4054395"/>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p:cNvCxnSpPr/>
          <p:nvPr/>
        </p:nvCxnSpPr>
        <p:spPr>
          <a:xfrm flipH="1">
            <a:off x="1517237" y="3725031"/>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flipH="1">
            <a:off x="1517237" y="3383087"/>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p:cNvCxnSpPr/>
          <p:nvPr/>
        </p:nvCxnSpPr>
        <p:spPr>
          <a:xfrm flipH="1">
            <a:off x="1517237" y="3062074"/>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p:cNvCxnSpPr/>
          <p:nvPr/>
        </p:nvCxnSpPr>
        <p:spPr>
          <a:xfrm flipH="1">
            <a:off x="1517237" y="2393647"/>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CuadroTexto 54"/>
          <p:cNvSpPr txBox="1"/>
          <p:nvPr/>
        </p:nvSpPr>
        <p:spPr>
          <a:xfrm>
            <a:off x="1098378" y="4316357"/>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0.00</a:t>
            </a:r>
          </a:p>
        </p:txBody>
      </p:sp>
      <p:sp>
        <p:nvSpPr>
          <p:cNvPr id="56" name="CuadroTexto 55"/>
          <p:cNvSpPr txBox="1"/>
          <p:nvPr/>
        </p:nvSpPr>
        <p:spPr>
          <a:xfrm>
            <a:off x="1098378" y="3969756"/>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0.10</a:t>
            </a:r>
          </a:p>
        </p:txBody>
      </p:sp>
      <p:sp>
        <p:nvSpPr>
          <p:cNvPr id="57" name="CuadroTexto 56"/>
          <p:cNvSpPr txBox="1"/>
          <p:nvPr/>
        </p:nvSpPr>
        <p:spPr>
          <a:xfrm>
            <a:off x="1098378" y="3637217"/>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0.20</a:t>
            </a:r>
          </a:p>
        </p:txBody>
      </p:sp>
      <p:sp>
        <p:nvSpPr>
          <p:cNvPr id="58" name="CuadroTexto 57"/>
          <p:cNvSpPr txBox="1"/>
          <p:nvPr/>
        </p:nvSpPr>
        <p:spPr>
          <a:xfrm>
            <a:off x="1098378" y="3287003"/>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0.30</a:t>
            </a:r>
          </a:p>
        </p:txBody>
      </p:sp>
      <p:sp>
        <p:nvSpPr>
          <p:cNvPr id="59" name="CuadroTexto 58"/>
          <p:cNvSpPr txBox="1"/>
          <p:nvPr/>
        </p:nvSpPr>
        <p:spPr>
          <a:xfrm>
            <a:off x="1098378" y="2977435"/>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0.40</a:t>
            </a:r>
          </a:p>
        </p:txBody>
      </p:sp>
      <p:cxnSp>
        <p:nvCxnSpPr>
          <p:cNvPr id="60" name="Conector recto 59"/>
          <p:cNvCxnSpPr/>
          <p:nvPr/>
        </p:nvCxnSpPr>
        <p:spPr>
          <a:xfrm flipH="1">
            <a:off x="1517237" y="2717312"/>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1098378" y="2632673"/>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0.50</a:t>
            </a:r>
          </a:p>
        </p:txBody>
      </p:sp>
      <p:sp>
        <p:nvSpPr>
          <p:cNvPr id="62" name="CuadroTexto 61"/>
          <p:cNvSpPr txBox="1"/>
          <p:nvPr/>
        </p:nvSpPr>
        <p:spPr>
          <a:xfrm>
            <a:off x="1098378" y="2301574"/>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0.60</a:t>
            </a:r>
          </a:p>
        </p:txBody>
      </p:sp>
      <p:sp>
        <p:nvSpPr>
          <p:cNvPr id="65" name="CuadroTexto 64"/>
          <p:cNvSpPr txBox="1"/>
          <p:nvPr/>
        </p:nvSpPr>
        <p:spPr>
          <a:xfrm>
            <a:off x="1098378" y="1917327"/>
            <a:ext cx="400299"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0.70</a:t>
            </a:r>
          </a:p>
        </p:txBody>
      </p:sp>
      <p:sp>
        <p:nvSpPr>
          <p:cNvPr id="66" name="Elipse 65"/>
          <p:cNvSpPr/>
          <p:nvPr/>
        </p:nvSpPr>
        <p:spPr>
          <a:xfrm>
            <a:off x="1681976" y="355926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7" name="Elipse 66"/>
          <p:cNvSpPr/>
          <p:nvPr/>
        </p:nvSpPr>
        <p:spPr>
          <a:xfrm>
            <a:off x="1848636" y="3384103"/>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8" name="Elipse 67"/>
          <p:cNvSpPr/>
          <p:nvPr/>
        </p:nvSpPr>
        <p:spPr>
          <a:xfrm>
            <a:off x="2064458" y="3638617"/>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9" name="Elipse 68"/>
          <p:cNvSpPr/>
          <p:nvPr/>
        </p:nvSpPr>
        <p:spPr>
          <a:xfrm>
            <a:off x="2211175" y="274377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0" name="Elipse 69"/>
          <p:cNvSpPr/>
          <p:nvPr/>
        </p:nvSpPr>
        <p:spPr>
          <a:xfrm>
            <a:off x="2404521" y="2675654"/>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p:cNvSpPr/>
          <p:nvPr/>
        </p:nvSpPr>
        <p:spPr>
          <a:xfrm>
            <a:off x="2556652" y="356379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Elipse 71"/>
          <p:cNvSpPr/>
          <p:nvPr/>
        </p:nvSpPr>
        <p:spPr>
          <a:xfrm>
            <a:off x="2859175" y="266187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Elipse 72"/>
          <p:cNvSpPr/>
          <p:nvPr/>
        </p:nvSpPr>
        <p:spPr>
          <a:xfrm>
            <a:off x="2959021" y="355926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Elipse 73"/>
          <p:cNvSpPr/>
          <p:nvPr/>
        </p:nvSpPr>
        <p:spPr>
          <a:xfrm>
            <a:off x="3131111" y="352958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3332034" y="3291550"/>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6" name="Elipse 75"/>
          <p:cNvSpPr/>
          <p:nvPr/>
        </p:nvSpPr>
        <p:spPr>
          <a:xfrm>
            <a:off x="3506294" y="332932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3771377" y="278753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8" name="Elipse 77"/>
          <p:cNvSpPr/>
          <p:nvPr/>
        </p:nvSpPr>
        <p:spPr>
          <a:xfrm>
            <a:off x="4084616" y="3376396"/>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4363903" y="299552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4763233" y="3223523"/>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Elipse 81"/>
          <p:cNvSpPr/>
          <p:nvPr/>
        </p:nvSpPr>
        <p:spPr>
          <a:xfrm>
            <a:off x="5037391" y="332377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Elipse 82"/>
          <p:cNvSpPr/>
          <p:nvPr/>
        </p:nvSpPr>
        <p:spPr>
          <a:xfrm>
            <a:off x="5365622" y="305479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Elipse 83"/>
          <p:cNvSpPr/>
          <p:nvPr/>
        </p:nvSpPr>
        <p:spPr>
          <a:xfrm>
            <a:off x="5566532" y="3040832"/>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Elipse 84"/>
          <p:cNvSpPr/>
          <p:nvPr/>
        </p:nvSpPr>
        <p:spPr>
          <a:xfrm>
            <a:off x="5804443" y="3386933"/>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6053469" y="3642170"/>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Elipse 86"/>
          <p:cNvSpPr/>
          <p:nvPr/>
        </p:nvSpPr>
        <p:spPr>
          <a:xfrm>
            <a:off x="6306803" y="3496711"/>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8" name="Elipse 87"/>
          <p:cNvSpPr/>
          <p:nvPr/>
        </p:nvSpPr>
        <p:spPr>
          <a:xfrm>
            <a:off x="6558254" y="3730622"/>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6883525" y="3230438"/>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Elipse 89"/>
          <p:cNvSpPr/>
          <p:nvPr/>
        </p:nvSpPr>
        <p:spPr>
          <a:xfrm>
            <a:off x="7105358" y="3738030"/>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92" name="Conector recto 91"/>
          <p:cNvCxnSpPr>
            <a:cxnSpLocks/>
            <a:stCxn id="66" idx="7"/>
            <a:endCxn id="67" idx="3"/>
          </p:cNvCxnSpPr>
          <p:nvPr/>
        </p:nvCxnSpPr>
        <p:spPr>
          <a:xfrm flipV="1">
            <a:off x="1754220" y="3456347"/>
            <a:ext cx="106811" cy="11531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95" name="Conector recto 94"/>
          <p:cNvCxnSpPr>
            <a:cxnSpLocks/>
            <a:stCxn id="68" idx="5"/>
            <a:endCxn id="67" idx="5"/>
          </p:cNvCxnSpPr>
          <p:nvPr/>
        </p:nvCxnSpPr>
        <p:spPr>
          <a:xfrm flipH="1" flipV="1">
            <a:off x="1920880" y="3456347"/>
            <a:ext cx="215822" cy="254514"/>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99" name="Conector recto 98"/>
          <p:cNvCxnSpPr>
            <a:cxnSpLocks/>
            <a:stCxn id="69" idx="4"/>
          </p:cNvCxnSpPr>
          <p:nvPr/>
        </p:nvCxnSpPr>
        <p:spPr>
          <a:xfrm flipH="1">
            <a:off x="2128977" y="2828410"/>
            <a:ext cx="124518" cy="855569"/>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04" name="Conector recto 103"/>
          <p:cNvCxnSpPr>
            <a:stCxn id="70" idx="2"/>
            <a:endCxn id="69" idx="7"/>
          </p:cNvCxnSpPr>
          <p:nvPr/>
        </p:nvCxnSpPr>
        <p:spPr>
          <a:xfrm flipH="1">
            <a:off x="2283419" y="2717974"/>
            <a:ext cx="121102" cy="38192"/>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07" name="Conector recto 106"/>
          <p:cNvCxnSpPr>
            <a:cxnSpLocks/>
          </p:cNvCxnSpPr>
          <p:nvPr/>
        </p:nvCxnSpPr>
        <p:spPr>
          <a:xfrm flipH="1" flipV="1">
            <a:off x="2460538" y="2730369"/>
            <a:ext cx="109812" cy="84581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0" name="Conector recto 109"/>
          <p:cNvCxnSpPr>
            <a:cxnSpLocks/>
            <a:stCxn id="71" idx="7"/>
            <a:endCxn id="72" idx="0"/>
          </p:cNvCxnSpPr>
          <p:nvPr/>
        </p:nvCxnSpPr>
        <p:spPr>
          <a:xfrm flipV="1">
            <a:off x="2628896" y="2661871"/>
            <a:ext cx="272599" cy="91431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3" name="Conector recto 112"/>
          <p:cNvCxnSpPr>
            <a:cxnSpLocks/>
            <a:stCxn id="72" idx="4"/>
            <a:endCxn id="73" idx="0"/>
          </p:cNvCxnSpPr>
          <p:nvPr/>
        </p:nvCxnSpPr>
        <p:spPr>
          <a:xfrm>
            <a:off x="2901495" y="2746510"/>
            <a:ext cx="99846" cy="81275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17" name="Conector recto 116"/>
          <p:cNvCxnSpPr>
            <a:cxnSpLocks/>
            <a:stCxn id="74" idx="2"/>
            <a:endCxn id="73" idx="6"/>
          </p:cNvCxnSpPr>
          <p:nvPr/>
        </p:nvCxnSpPr>
        <p:spPr>
          <a:xfrm flipH="1">
            <a:off x="3043660" y="3571901"/>
            <a:ext cx="87451" cy="2968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0" name="Conector recto 119"/>
          <p:cNvCxnSpPr>
            <a:cxnSpLocks/>
            <a:stCxn id="74" idx="3"/>
            <a:endCxn id="75" idx="7"/>
          </p:cNvCxnSpPr>
          <p:nvPr/>
        </p:nvCxnSpPr>
        <p:spPr>
          <a:xfrm flipV="1">
            <a:off x="3143506" y="3303945"/>
            <a:ext cx="260772" cy="297880"/>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3" name="Conector recto 122"/>
          <p:cNvCxnSpPr>
            <a:cxnSpLocks/>
            <a:endCxn id="75" idx="6"/>
          </p:cNvCxnSpPr>
          <p:nvPr/>
        </p:nvCxnSpPr>
        <p:spPr>
          <a:xfrm flipH="1" flipV="1">
            <a:off x="3416673" y="3333870"/>
            <a:ext cx="113950" cy="4053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27" name="Conector recto 126"/>
          <p:cNvCxnSpPr>
            <a:cxnSpLocks/>
            <a:stCxn id="76" idx="3"/>
            <a:endCxn id="77" idx="3"/>
          </p:cNvCxnSpPr>
          <p:nvPr/>
        </p:nvCxnSpPr>
        <p:spPr>
          <a:xfrm flipV="1">
            <a:off x="3518689" y="2859780"/>
            <a:ext cx="265083" cy="54178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0" name="Conector recto 129"/>
          <p:cNvCxnSpPr>
            <a:stCxn id="77" idx="5"/>
            <a:endCxn id="78" idx="0"/>
          </p:cNvCxnSpPr>
          <p:nvPr/>
        </p:nvCxnSpPr>
        <p:spPr>
          <a:xfrm>
            <a:off x="3843621" y="2859780"/>
            <a:ext cx="283315" cy="51661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3" name="Conector recto 132"/>
          <p:cNvCxnSpPr>
            <a:stCxn id="78" idx="7"/>
            <a:endCxn id="79" idx="3"/>
          </p:cNvCxnSpPr>
          <p:nvPr/>
        </p:nvCxnSpPr>
        <p:spPr>
          <a:xfrm flipV="1">
            <a:off x="4156860" y="3067772"/>
            <a:ext cx="219438" cy="321019"/>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39" name="Conector recto 138"/>
          <p:cNvCxnSpPr>
            <a:cxnSpLocks/>
            <a:stCxn id="81" idx="1"/>
            <a:endCxn id="79" idx="5"/>
          </p:cNvCxnSpPr>
          <p:nvPr/>
        </p:nvCxnSpPr>
        <p:spPr>
          <a:xfrm flipH="1" flipV="1">
            <a:off x="4436147" y="3067772"/>
            <a:ext cx="339481" cy="16814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2" name="Conector recto 141"/>
          <p:cNvCxnSpPr>
            <a:cxnSpLocks/>
            <a:stCxn id="82" idx="2"/>
          </p:cNvCxnSpPr>
          <p:nvPr/>
        </p:nvCxnSpPr>
        <p:spPr>
          <a:xfrm flipH="1" flipV="1">
            <a:off x="4763233" y="3260225"/>
            <a:ext cx="274158" cy="10586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5" name="Conector recto 144"/>
          <p:cNvCxnSpPr>
            <a:cxnSpLocks/>
            <a:stCxn id="82" idx="7"/>
            <a:endCxn id="83" idx="3"/>
          </p:cNvCxnSpPr>
          <p:nvPr/>
        </p:nvCxnSpPr>
        <p:spPr>
          <a:xfrm flipV="1">
            <a:off x="5109635" y="3127035"/>
            <a:ext cx="268382" cy="209131"/>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48" name="Conector recto 147"/>
          <p:cNvCxnSpPr>
            <a:stCxn id="84" idx="2"/>
            <a:endCxn id="83" idx="6"/>
          </p:cNvCxnSpPr>
          <p:nvPr/>
        </p:nvCxnSpPr>
        <p:spPr>
          <a:xfrm flipH="1">
            <a:off x="5450261" y="3083152"/>
            <a:ext cx="116271" cy="13959"/>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2" name="Conector recto 151"/>
          <p:cNvCxnSpPr>
            <a:cxnSpLocks/>
            <a:stCxn id="85" idx="1"/>
            <a:endCxn id="84" idx="5"/>
          </p:cNvCxnSpPr>
          <p:nvPr/>
        </p:nvCxnSpPr>
        <p:spPr>
          <a:xfrm flipH="1" flipV="1">
            <a:off x="5638776" y="3113076"/>
            <a:ext cx="178062" cy="286252"/>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5" name="Conector recto 154"/>
          <p:cNvCxnSpPr>
            <a:stCxn id="85" idx="5"/>
            <a:endCxn id="86" idx="5"/>
          </p:cNvCxnSpPr>
          <p:nvPr/>
        </p:nvCxnSpPr>
        <p:spPr>
          <a:xfrm>
            <a:off x="5876687" y="3459177"/>
            <a:ext cx="249026" cy="255237"/>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59" name="Conector recto 158"/>
          <p:cNvCxnSpPr>
            <a:stCxn id="86" idx="6"/>
            <a:endCxn id="87" idx="2"/>
          </p:cNvCxnSpPr>
          <p:nvPr/>
        </p:nvCxnSpPr>
        <p:spPr>
          <a:xfrm flipV="1">
            <a:off x="6138108" y="3539031"/>
            <a:ext cx="168695" cy="145459"/>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2" name="Conector recto 161"/>
          <p:cNvCxnSpPr>
            <a:stCxn id="87" idx="5"/>
            <a:endCxn id="88" idx="1"/>
          </p:cNvCxnSpPr>
          <p:nvPr/>
        </p:nvCxnSpPr>
        <p:spPr>
          <a:xfrm>
            <a:off x="6379047" y="3568955"/>
            <a:ext cx="191602" cy="174062"/>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5" name="Conector recto 164"/>
          <p:cNvCxnSpPr>
            <a:stCxn id="88" idx="7"/>
            <a:endCxn id="89" idx="3"/>
          </p:cNvCxnSpPr>
          <p:nvPr/>
        </p:nvCxnSpPr>
        <p:spPr>
          <a:xfrm flipV="1">
            <a:off x="6630498" y="3302682"/>
            <a:ext cx="265422" cy="440335"/>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68" name="Conector recto 167"/>
          <p:cNvCxnSpPr>
            <a:cxnSpLocks/>
            <a:stCxn id="89" idx="0"/>
            <a:endCxn id="90" idx="5"/>
          </p:cNvCxnSpPr>
          <p:nvPr/>
        </p:nvCxnSpPr>
        <p:spPr>
          <a:xfrm>
            <a:off x="6925845" y="3230438"/>
            <a:ext cx="251757" cy="579836"/>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cxnSp>
        <p:nvCxnSpPr>
          <p:cNvPr id="181" name="Conector recto 180"/>
          <p:cNvCxnSpPr/>
          <p:nvPr/>
        </p:nvCxnSpPr>
        <p:spPr>
          <a:xfrm>
            <a:off x="2444830" y="5050975"/>
            <a:ext cx="30828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CuadroTexto 185"/>
          <p:cNvSpPr txBox="1"/>
          <p:nvPr/>
        </p:nvSpPr>
        <p:spPr>
          <a:xfrm>
            <a:off x="2837078" y="4922301"/>
            <a:ext cx="337667" cy="246221"/>
          </a:xfrm>
          <a:prstGeom prst="rect">
            <a:avLst/>
          </a:prstGeom>
          <a:noFill/>
        </p:spPr>
        <p:txBody>
          <a:bodyPr wrap="square" lIns="0" tIns="0" rIns="0" bIns="0" rtlCol="0">
            <a:spAutoFit/>
          </a:bodyPr>
          <a:lstStyle/>
          <a:p>
            <a:pPr algn="ctr"/>
            <a:r>
              <a:rPr lang="es-ES_tradnl" sz="1600">
                <a:latin typeface="Calibri" charset="0"/>
                <a:ea typeface="Calibri" charset="0"/>
                <a:cs typeface="Calibri" charset="0"/>
              </a:rPr>
              <a:t>LCL</a:t>
            </a:r>
            <a:endParaRPr lang="es-ES_tradnl" sz="1600" dirty="0">
              <a:latin typeface="Calibri" charset="0"/>
              <a:ea typeface="Calibri" charset="0"/>
              <a:cs typeface="Calibri" charset="0"/>
            </a:endParaRPr>
          </a:p>
        </p:txBody>
      </p:sp>
      <p:sp>
        <p:nvSpPr>
          <p:cNvPr id="187" name="CuadroTexto 186"/>
          <p:cNvSpPr txBox="1"/>
          <p:nvPr/>
        </p:nvSpPr>
        <p:spPr>
          <a:xfrm>
            <a:off x="3711156" y="4922300"/>
            <a:ext cx="337667" cy="246221"/>
          </a:xfrm>
          <a:prstGeom prst="rect">
            <a:avLst/>
          </a:prstGeom>
          <a:noFill/>
        </p:spPr>
        <p:txBody>
          <a:bodyPr wrap="square" lIns="0" tIns="0" rIns="0" bIns="0" rtlCol="0">
            <a:spAutoFit/>
          </a:bodyPr>
          <a:lstStyle/>
          <a:p>
            <a:pPr algn="ctr"/>
            <a:r>
              <a:rPr lang="es-ES_tradnl" sz="1600" dirty="0">
                <a:latin typeface="Calibri" charset="0"/>
                <a:ea typeface="Calibri" charset="0"/>
                <a:cs typeface="Calibri" charset="0"/>
              </a:rPr>
              <a:t>CL</a:t>
            </a:r>
          </a:p>
        </p:txBody>
      </p:sp>
      <p:cxnSp>
        <p:nvCxnSpPr>
          <p:cNvPr id="188" name="Conector recto 187"/>
          <p:cNvCxnSpPr/>
          <p:nvPr/>
        </p:nvCxnSpPr>
        <p:spPr>
          <a:xfrm>
            <a:off x="3379068" y="5045410"/>
            <a:ext cx="308284"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9" name="Conector recto 188"/>
          <p:cNvCxnSpPr/>
          <p:nvPr/>
        </p:nvCxnSpPr>
        <p:spPr>
          <a:xfrm>
            <a:off x="4106417" y="5050974"/>
            <a:ext cx="30828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0" name="CuadroTexto 189"/>
          <p:cNvSpPr txBox="1"/>
          <p:nvPr/>
        </p:nvSpPr>
        <p:spPr>
          <a:xfrm>
            <a:off x="4498665" y="4922300"/>
            <a:ext cx="337667" cy="246221"/>
          </a:xfrm>
          <a:prstGeom prst="rect">
            <a:avLst/>
          </a:prstGeom>
          <a:noFill/>
        </p:spPr>
        <p:txBody>
          <a:bodyPr wrap="square" lIns="0" tIns="0" rIns="0" bIns="0" rtlCol="0">
            <a:spAutoFit/>
          </a:bodyPr>
          <a:lstStyle/>
          <a:p>
            <a:pPr algn="ctr"/>
            <a:r>
              <a:rPr lang="es-ES_tradnl" sz="1600" dirty="0">
                <a:latin typeface="Calibri" charset="0"/>
                <a:ea typeface="Calibri" charset="0"/>
                <a:cs typeface="Calibri" charset="0"/>
              </a:rPr>
              <a:t>UCL</a:t>
            </a:r>
          </a:p>
        </p:txBody>
      </p:sp>
      <p:sp>
        <p:nvSpPr>
          <p:cNvPr id="191" name="Elipse 190"/>
          <p:cNvSpPr/>
          <p:nvPr/>
        </p:nvSpPr>
        <p:spPr>
          <a:xfrm>
            <a:off x="5174390" y="5000279"/>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92" name="Conector recto 191"/>
          <p:cNvCxnSpPr/>
          <p:nvPr/>
        </p:nvCxnSpPr>
        <p:spPr>
          <a:xfrm>
            <a:off x="5010119" y="5046910"/>
            <a:ext cx="413181" cy="477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sp>
        <p:nvSpPr>
          <p:cNvPr id="196" name="CuadroTexto 195"/>
          <p:cNvSpPr txBox="1"/>
          <p:nvPr/>
        </p:nvSpPr>
        <p:spPr>
          <a:xfrm>
            <a:off x="5479632" y="4927879"/>
            <a:ext cx="1179265" cy="246221"/>
          </a:xfrm>
          <a:prstGeom prst="rect">
            <a:avLst/>
          </a:prstGeom>
          <a:noFill/>
        </p:spPr>
        <p:txBody>
          <a:bodyPr wrap="square" lIns="0" tIns="0" rIns="0" bIns="0" rtlCol="0">
            <a:spAutoFit/>
          </a:bodyPr>
          <a:lstStyle/>
          <a:p>
            <a:pPr algn="ctr"/>
            <a:r>
              <a:rPr lang="en-US" sz="1600" dirty="0">
                <a:latin typeface="Calibri" charset="0"/>
                <a:ea typeface="Calibri" charset="0"/>
                <a:cs typeface="Calibri" charset="0"/>
              </a:rPr>
              <a:t>Sample Mean</a:t>
            </a:r>
          </a:p>
        </p:txBody>
      </p:sp>
      <p:sp>
        <p:nvSpPr>
          <p:cNvPr id="197" name="Rectángulo redondeado 196"/>
          <p:cNvSpPr/>
          <p:nvPr/>
        </p:nvSpPr>
        <p:spPr>
          <a:xfrm>
            <a:off x="2253495" y="4852657"/>
            <a:ext cx="4589957" cy="381331"/>
          </a:xfrm>
          <a:prstGeom prst="roundRect">
            <a:avLst/>
          </a:prstGeom>
          <a:noFill/>
          <a:ln w="19050">
            <a:solidFill>
              <a:srgbClr val="00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 name="Rectángulo redondeado 3"/>
          <p:cNvSpPr/>
          <p:nvPr/>
        </p:nvSpPr>
        <p:spPr>
          <a:xfrm>
            <a:off x="1659627" y="4243589"/>
            <a:ext cx="5996863" cy="1559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8" name="Elipse 177"/>
          <p:cNvSpPr/>
          <p:nvPr/>
        </p:nvSpPr>
        <p:spPr>
          <a:xfrm>
            <a:off x="7316066" y="3276322"/>
            <a:ext cx="84639" cy="84639"/>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79" name="Conector recto 178"/>
          <p:cNvCxnSpPr>
            <a:cxnSpLocks/>
            <a:stCxn id="90" idx="4"/>
            <a:endCxn id="178" idx="4"/>
          </p:cNvCxnSpPr>
          <p:nvPr/>
        </p:nvCxnSpPr>
        <p:spPr>
          <a:xfrm flipV="1">
            <a:off x="7147678" y="3360961"/>
            <a:ext cx="210708" cy="461708"/>
          </a:xfrm>
          <a:prstGeom prst="line">
            <a:avLst/>
          </a:prstGeom>
          <a:ln>
            <a:solidFill>
              <a:srgbClr val="00B1C3"/>
            </a:solidFill>
          </a:ln>
        </p:spPr>
        <p:style>
          <a:lnRef idx="1">
            <a:schemeClr val="accent1"/>
          </a:lnRef>
          <a:fillRef idx="0">
            <a:schemeClr val="accent1"/>
          </a:fillRef>
          <a:effectRef idx="0">
            <a:schemeClr val="accent1"/>
          </a:effectRef>
          <a:fontRef idx="minor">
            <a:schemeClr val="tx1"/>
          </a:fontRef>
        </p:style>
      </p:cxnSp>
      <p:grpSp>
        <p:nvGrpSpPr>
          <p:cNvPr id="147" name="Grupo 146">
            <a:extLst>
              <a:ext uri="{FF2B5EF4-FFF2-40B4-BE49-F238E27FC236}">
                <a16:creationId xmlns:a16="http://schemas.microsoft.com/office/drawing/2014/main" id="{F59387A0-B80F-0A4B-9010-529C7A7BACFF}"/>
              </a:ext>
            </a:extLst>
          </p:cNvPr>
          <p:cNvGrpSpPr/>
          <p:nvPr/>
        </p:nvGrpSpPr>
        <p:grpSpPr>
          <a:xfrm>
            <a:off x="1587565" y="4557784"/>
            <a:ext cx="5967390" cy="164789"/>
            <a:chOff x="1667551" y="4586362"/>
            <a:chExt cx="5967390" cy="164789"/>
          </a:xfrm>
        </p:grpSpPr>
        <p:sp>
          <p:nvSpPr>
            <p:cNvPr id="149" name="CuadroTexto 148">
              <a:extLst>
                <a:ext uri="{FF2B5EF4-FFF2-40B4-BE49-F238E27FC236}">
                  <a16:creationId xmlns:a16="http://schemas.microsoft.com/office/drawing/2014/main" id="{193AE939-0464-344B-8E38-0548DA2A6EE4}"/>
                </a:ext>
              </a:extLst>
            </p:cNvPr>
            <p:cNvSpPr txBox="1"/>
            <p:nvPr/>
          </p:nvSpPr>
          <p:spPr>
            <a:xfrm>
              <a:off x="1667551"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a:t>
              </a:r>
            </a:p>
          </p:txBody>
        </p:sp>
        <p:sp>
          <p:nvSpPr>
            <p:cNvPr id="150" name="CuadroTexto 149">
              <a:extLst>
                <a:ext uri="{FF2B5EF4-FFF2-40B4-BE49-F238E27FC236}">
                  <a16:creationId xmlns:a16="http://schemas.microsoft.com/office/drawing/2014/main" id="{66C61E39-E722-5E45-8136-BCDA1C3340A5}"/>
                </a:ext>
              </a:extLst>
            </p:cNvPr>
            <p:cNvSpPr txBox="1"/>
            <p:nvPr/>
          </p:nvSpPr>
          <p:spPr>
            <a:xfrm>
              <a:off x="1852668"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a:t>
              </a:r>
            </a:p>
          </p:txBody>
        </p:sp>
        <p:sp>
          <p:nvSpPr>
            <p:cNvPr id="151" name="CuadroTexto 150">
              <a:extLst>
                <a:ext uri="{FF2B5EF4-FFF2-40B4-BE49-F238E27FC236}">
                  <a16:creationId xmlns:a16="http://schemas.microsoft.com/office/drawing/2014/main" id="{7D19E991-262F-A745-8B82-E197C2F88313}"/>
                </a:ext>
              </a:extLst>
            </p:cNvPr>
            <p:cNvSpPr txBox="1"/>
            <p:nvPr/>
          </p:nvSpPr>
          <p:spPr>
            <a:xfrm>
              <a:off x="2020406" y="4586362"/>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3</a:t>
              </a:r>
            </a:p>
          </p:txBody>
        </p:sp>
        <p:sp>
          <p:nvSpPr>
            <p:cNvPr id="153" name="CuadroTexto 152">
              <a:extLst>
                <a:ext uri="{FF2B5EF4-FFF2-40B4-BE49-F238E27FC236}">
                  <a16:creationId xmlns:a16="http://schemas.microsoft.com/office/drawing/2014/main" id="{ABC76AF1-E04E-A44F-80DB-AF436EA6DC77}"/>
                </a:ext>
              </a:extLst>
            </p:cNvPr>
            <p:cNvSpPr txBox="1"/>
            <p:nvPr/>
          </p:nvSpPr>
          <p:spPr>
            <a:xfrm>
              <a:off x="2188681"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4</a:t>
              </a:r>
            </a:p>
          </p:txBody>
        </p:sp>
        <p:sp>
          <p:nvSpPr>
            <p:cNvPr id="154" name="CuadroTexto 153">
              <a:extLst>
                <a:ext uri="{FF2B5EF4-FFF2-40B4-BE49-F238E27FC236}">
                  <a16:creationId xmlns:a16="http://schemas.microsoft.com/office/drawing/2014/main" id="{B1CE6E6D-3D5C-2049-BB1B-EB7929B84058}"/>
                </a:ext>
              </a:extLst>
            </p:cNvPr>
            <p:cNvSpPr txBox="1"/>
            <p:nvPr/>
          </p:nvSpPr>
          <p:spPr>
            <a:xfrm>
              <a:off x="2359170"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5</a:t>
              </a:r>
            </a:p>
          </p:txBody>
        </p:sp>
        <p:sp>
          <p:nvSpPr>
            <p:cNvPr id="156" name="CuadroTexto 155">
              <a:extLst>
                <a:ext uri="{FF2B5EF4-FFF2-40B4-BE49-F238E27FC236}">
                  <a16:creationId xmlns:a16="http://schemas.microsoft.com/office/drawing/2014/main" id="{B5E99AA1-72B4-9041-9EC3-1AC5A27D40CB}"/>
                </a:ext>
              </a:extLst>
            </p:cNvPr>
            <p:cNvSpPr txBox="1"/>
            <p:nvPr/>
          </p:nvSpPr>
          <p:spPr>
            <a:xfrm>
              <a:off x="2526472"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6</a:t>
              </a:r>
            </a:p>
          </p:txBody>
        </p:sp>
        <p:sp>
          <p:nvSpPr>
            <p:cNvPr id="157" name="CuadroTexto 156">
              <a:extLst>
                <a:ext uri="{FF2B5EF4-FFF2-40B4-BE49-F238E27FC236}">
                  <a16:creationId xmlns:a16="http://schemas.microsoft.com/office/drawing/2014/main" id="{28DE1841-E3FD-234A-94A4-777B2E1A20C7}"/>
                </a:ext>
              </a:extLst>
            </p:cNvPr>
            <p:cNvSpPr txBox="1"/>
            <p:nvPr/>
          </p:nvSpPr>
          <p:spPr>
            <a:xfrm>
              <a:off x="2693557"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7</a:t>
              </a:r>
            </a:p>
          </p:txBody>
        </p:sp>
        <p:sp>
          <p:nvSpPr>
            <p:cNvPr id="158" name="CuadroTexto 157">
              <a:extLst>
                <a:ext uri="{FF2B5EF4-FFF2-40B4-BE49-F238E27FC236}">
                  <a16:creationId xmlns:a16="http://schemas.microsoft.com/office/drawing/2014/main" id="{291EFD29-12B0-834C-86B8-7704C5BA4D23}"/>
                </a:ext>
              </a:extLst>
            </p:cNvPr>
            <p:cNvSpPr txBox="1"/>
            <p:nvPr/>
          </p:nvSpPr>
          <p:spPr>
            <a:xfrm>
              <a:off x="2866535"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8</a:t>
              </a:r>
            </a:p>
          </p:txBody>
        </p:sp>
        <p:sp>
          <p:nvSpPr>
            <p:cNvPr id="160" name="CuadroTexto 159">
              <a:extLst>
                <a:ext uri="{FF2B5EF4-FFF2-40B4-BE49-F238E27FC236}">
                  <a16:creationId xmlns:a16="http://schemas.microsoft.com/office/drawing/2014/main" id="{D7B95ED7-99D6-624B-B9BB-9A636D8FE4C7}"/>
                </a:ext>
              </a:extLst>
            </p:cNvPr>
            <p:cNvSpPr txBox="1"/>
            <p:nvPr/>
          </p:nvSpPr>
          <p:spPr>
            <a:xfrm>
              <a:off x="3041166" y="4589568"/>
              <a:ext cx="185117"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9</a:t>
              </a:r>
            </a:p>
          </p:txBody>
        </p:sp>
        <p:sp>
          <p:nvSpPr>
            <p:cNvPr id="161" name="CuadroTexto 160">
              <a:extLst>
                <a:ext uri="{FF2B5EF4-FFF2-40B4-BE49-F238E27FC236}">
                  <a16:creationId xmlns:a16="http://schemas.microsoft.com/office/drawing/2014/main" id="{365096BC-C26B-F84D-85C3-38C28CFC5397}"/>
                </a:ext>
              </a:extLst>
            </p:cNvPr>
            <p:cNvSpPr txBox="1"/>
            <p:nvPr/>
          </p:nvSpPr>
          <p:spPr>
            <a:xfrm>
              <a:off x="321855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10</a:t>
              </a:r>
            </a:p>
          </p:txBody>
        </p:sp>
        <p:sp>
          <p:nvSpPr>
            <p:cNvPr id="163" name="CuadroTexto 162">
              <a:extLst>
                <a:ext uri="{FF2B5EF4-FFF2-40B4-BE49-F238E27FC236}">
                  <a16:creationId xmlns:a16="http://schemas.microsoft.com/office/drawing/2014/main" id="{60FB9EFD-33B1-6042-85A0-B2368AC21D1B}"/>
                </a:ext>
              </a:extLst>
            </p:cNvPr>
            <p:cNvSpPr txBox="1"/>
            <p:nvPr/>
          </p:nvSpPr>
          <p:spPr>
            <a:xfrm>
              <a:off x="350474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11</a:t>
              </a:r>
            </a:p>
          </p:txBody>
        </p:sp>
        <p:sp>
          <p:nvSpPr>
            <p:cNvPr id="164" name="CuadroTexto 163">
              <a:extLst>
                <a:ext uri="{FF2B5EF4-FFF2-40B4-BE49-F238E27FC236}">
                  <a16:creationId xmlns:a16="http://schemas.microsoft.com/office/drawing/2014/main" id="{644DBCB2-FFC2-4E4F-B711-1B9BA84901C4}"/>
                </a:ext>
              </a:extLst>
            </p:cNvPr>
            <p:cNvSpPr txBox="1"/>
            <p:nvPr/>
          </p:nvSpPr>
          <p:spPr>
            <a:xfrm>
              <a:off x="377602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12</a:t>
              </a:r>
            </a:p>
          </p:txBody>
        </p:sp>
        <p:sp>
          <p:nvSpPr>
            <p:cNvPr id="166" name="CuadroTexto 165">
              <a:extLst>
                <a:ext uri="{FF2B5EF4-FFF2-40B4-BE49-F238E27FC236}">
                  <a16:creationId xmlns:a16="http://schemas.microsoft.com/office/drawing/2014/main" id="{F45777E2-74FB-364D-B9A7-2B16E7673631}"/>
                </a:ext>
              </a:extLst>
            </p:cNvPr>
            <p:cNvSpPr txBox="1"/>
            <p:nvPr/>
          </p:nvSpPr>
          <p:spPr>
            <a:xfrm>
              <a:off x="405070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13</a:t>
              </a:r>
            </a:p>
          </p:txBody>
        </p:sp>
        <p:sp>
          <p:nvSpPr>
            <p:cNvPr id="167" name="CuadroTexto 166">
              <a:extLst>
                <a:ext uri="{FF2B5EF4-FFF2-40B4-BE49-F238E27FC236}">
                  <a16:creationId xmlns:a16="http://schemas.microsoft.com/office/drawing/2014/main" id="{C021FCFA-3F75-CB4F-BCDE-C3DF12915F65}"/>
                </a:ext>
              </a:extLst>
            </p:cNvPr>
            <p:cNvSpPr txBox="1"/>
            <p:nvPr/>
          </p:nvSpPr>
          <p:spPr>
            <a:xfrm>
              <a:off x="4316643"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14</a:t>
              </a:r>
            </a:p>
          </p:txBody>
        </p:sp>
        <p:sp>
          <p:nvSpPr>
            <p:cNvPr id="169" name="CuadroTexto 168">
              <a:extLst>
                <a:ext uri="{FF2B5EF4-FFF2-40B4-BE49-F238E27FC236}">
                  <a16:creationId xmlns:a16="http://schemas.microsoft.com/office/drawing/2014/main" id="{D7A01C18-4CA4-3A45-94A5-23F593EF0E6A}"/>
                </a:ext>
              </a:extLst>
            </p:cNvPr>
            <p:cNvSpPr txBox="1"/>
            <p:nvPr/>
          </p:nvSpPr>
          <p:spPr>
            <a:xfrm>
              <a:off x="4599463"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15</a:t>
              </a:r>
            </a:p>
          </p:txBody>
        </p:sp>
        <p:sp>
          <p:nvSpPr>
            <p:cNvPr id="170" name="CuadroTexto 169">
              <a:extLst>
                <a:ext uri="{FF2B5EF4-FFF2-40B4-BE49-F238E27FC236}">
                  <a16:creationId xmlns:a16="http://schemas.microsoft.com/office/drawing/2014/main" id="{B4993D1D-AAF3-E44D-B453-851849EF98A3}"/>
                </a:ext>
              </a:extLst>
            </p:cNvPr>
            <p:cNvSpPr txBox="1"/>
            <p:nvPr/>
          </p:nvSpPr>
          <p:spPr>
            <a:xfrm>
              <a:off x="4862834"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16</a:t>
              </a:r>
            </a:p>
          </p:txBody>
        </p:sp>
        <p:sp>
          <p:nvSpPr>
            <p:cNvPr id="171" name="CuadroTexto 170">
              <a:extLst>
                <a:ext uri="{FF2B5EF4-FFF2-40B4-BE49-F238E27FC236}">
                  <a16:creationId xmlns:a16="http://schemas.microsoft.com/office/drawing/2014/main" id="{6A248714-B4EF-784A-938F-8E4A734FC514}"/>
                </a:ext>
              </a:extLst>
            </p:cNvPr>
            <p:cNvSpPr txBox="1"/>
            <p:nvPr/>
          </p:nvSpPr>
          <p:spPr>
            <a:xfrm>
              <a:off x="514074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17</a:t>
              </a:r>
            </a:p>
          </p:txBody>
        </p:sp>
        <p:sp>
          <p:nvSpPr>
            <p:cNvPr id="172" name="CuadroTexto 171">
              <a:extLst>
                <a:ext uri="{FF2B5EF4-FFF2-40B4-BE49-F238E27FC236}">
                  <a16:creationId xmlns:a16="http://schemas.microsoft.com/office/drawing/2014/main" id="{77239311-0526-4249-83D4-F4E991C232FF}"/>
                </a:ext>
              </a:extLst>
            </p:cNvPr>
            <p:cNvSpPr txBox="1"/>
            <p:nvPr/>
          </p:nvSpPr>
          <p:spPr>
            <a:xfrm>
              <a:off x="5417027"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18</a:t>
              </a:r>
            </a:p>
          </p:txBody>
        </p:sp>
        <p:sp>
          <p:nvSpPr>
            <p:cNvPr id="173" name="CuadroTexto 172">
              <a:extLst>
                <a:ext uri="{FF2B5EF4-FFF2-40B4-BE49-F238E27FC236}">
                  <a16:creationId xmlns:a16="http://schemas.microsoft.com/office/drawing/2014/main" id="{ACF7C4D7-3EEC-434A-B2E0-BEF5B9376E9B}"/>
                </a:ext>
              </a:extLst>
            </p:cNvPr>
            <p:cNvSpPr txBox="1"/>
            <p:nvPr/>
          </p:nvSpPr>
          <p:spPr>
            <a:xfrm>
              <a:off x="5684525"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19</a:t>
              </a:r>
            </a:p>
          </p:txBody>
        </p:sp>
        <p:sp>
          <p:nvSpPr>
            <p:cNvPr id="174" name="CuadroTexto 173">
              <a:extLst>
                <a:ext uri="{FF2B5EF4-FFF2-40B4-BE49-F238E27FC236}">
                  <a16:creationId xmlns:a16="http://schemas.microsoft.com/office/drawing/2014/main" id="{7C105952-B67F-5F45-936B-D298E15B2A19}"/>
                </a:ext>
              </a:extLst>
            </p:cNvPr>
            <p:cNvSpPr txBox="1"/>
            <p:nvPr/>
          </p:nvSpPr>
          <p:spPr>
            <a:xfrm>
              <a:off x="5961935"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20</a:t>
              </a:r>
            </a:p>
          </p:txBody>
        </p:sp>
        <p:sp>
          <p:nvSpPr>
            <p:cNvPr id="175" name="CuadroTexto 174">
              <a:extLst>
                <a:ext uri="{FF2B5EF4-FFF2-40B4-BE49-F238E27FC236}">
                  <a16:creationId xmlns:a16="http://schemas.microsoft.com/office/drawing/2014/main" id="{F7F66CC7-70A8-EC45-A2C3-90A85E12544A}"/>
                </a:ext>
              </a:extLst>
            </p:cNvPr>
            <p:cNvSpPr txBox="1"/>
            <p:nvPr/>
          </p:nvSpPr>
          <p:spPr>
            <a:xfrm>
              <a:off x="624700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21</a:t>
              </a:r>
            </a:p>
          </p:txBody>
        </p:sp>
        <p:sp>
          <p:nvSpPr>
            <p:cNvPr id="176" name="CuadroTexto 175">
              <a:extLst>
                <a:ext uri="{FF2B5EF4-FFF2-40B4-BE49-F238E27FC236}">
                  <a16:creationId xmlns:a16="http://schemas.microsoft.com/office/drawing/2014/main" id="{B1FF5B20-A2C1-7F49-A63C-82B689D4775B}"/>
                </a:ext>
              </a:extLst>
            </p:cNvPr>
            <p:cNvSpPr txBox="1"/>
            <p:nvPr/>
          </p:nvSpPr>
          <p:spPr>
            <a:xfrm>
              <a:off x="6511612"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22</a:t>
              </a:r>
            </a:p>
          </p:txBody>
        </p:sp>
        <p:sp>
          <p:nvSpPr>
            <p:cNvPr id="177" name="CuadroTexto 176">
              <a:extLst>
                <a:ext uri="{FF2B5EF4-FFF2-40B4-BE49-F238E27FC236}">
                  <a16:creationId xmlns:a16="http://schemas.microsoft.com/office/drawing/2014/main" id="{CA43D5D8-564C-7B43-ABA0-33BFABBF4025}"/>
                </a:ext>
              </a:extLst>
            </p:cNvPr>
            <p:cNvSpPr txBox="1"/>
            <p:nvPr/>
          </p:nvSpPr>
          <p:spPr>
            <a:xfrm>
              <a:off x="6793866"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23</a:t>
              </a:r>
            </a:p>
          </p:txBody>
        </p:sp>
        <p:sp>
          <p:nvSpPr>
            <p:cNvPr id="180" name="CuadroTexto 179">
              <a:extLst>
                <a:ext uri="{FF2B5EF4-FFF2-40B4-BE49-F238E27FC236}">
                  <a16:creationId xmlns:a16="http://schemas.microsoft.com/office/drawing/2014/main" id="{9C32BF33-A7FA-DB4B-965A-9ED304786824}"/>
                </a:ext>
              </a:extLst>
            </p:cNvPr>
            <p:cNvSpPr txBox="1"/>
            <p:nvPr/>
          </p:nvSpPr>
          <p:spPr>
            <a:xfrm>
              <a:off x="7074331"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24</a:t>
              </a:r>
            </a:p>
          </p:txBody>
        </p:sp>
        <p:sp>
          <p:nvSpPr>
            <p:cNvPr id="182" name="CuadroTexto 181">
              <a:extLst>
                <a:ext uri="{FF2B5EF4-FFF2-40B4-BE49-F238E27FC236}">
                  <a16:creationId xmlns:a16="http://schemas.microsoft.com/office/drawing/2014/main" id="{39E983A3-26B7-C34C-AD7E-3AE66019BED7}"/>
                </a:ext>
              </a:extLst>
            </p:cNvPr>
            <p:cNvSpPr txBox="1"/>
            <p:nvPr/>
          </p:nvSpPr>
          <p:spPr>
            <a:xfrm>
              <a:off x="7407670" y="4589568"/>
              <a:ext cx="227271"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25</a:t>
              </a:r>
            </a:p>
          </p:txBody>
        </p:sp>
      </p:grpSp>
      <p:sp>
        <p:nvSpPr>
          <p:cNvPr id="134" name="CuadroTexto 133">
            <a:extLst>
              <a:ext uri="{FF2B5EF4-FFF2-40B4-BE49-F238E27FC236}">
                <a16:creationId xmlns:a16="http://schemas.microsoft.com/office/drawing/2014/main" id="{28CA342D-137A-4D99-8938-FF90C2B95503}"/>
              </a:ext>
            </a:extLst>
          </p:cNvPr>
          <p:cNvSpPr txBox="1"/>
          <p:nvPr/>
        </p:nvSpPr>
        <p:spPr>
          <a:xfrm>
            <a:off x="7441319" y="2061492"/>
            <a:ext cx="1191034" cy="276999"/>
          </a:xfrm>
          <a:prstGeom prst="rect">
            <a:avLst/>
          </a:prstGeom>
          <a:noFill/>
        </p:spPr>
        <p:txBody>
          <a:bodyPr wrap="square" rtlCol="0">
            <a:spAutoFit/>
          </a:bodyPr>
          <a:lstStyle/>
          <a:p>
            <a:r>
              <a:rPr lang="es-ES" sz="1200" b="1" dirty="0">
                <a:latin typeface="Calibri" panose="020F0502020204030204" pitchFamily="34" charset="0"/>
                <a:cs typeface="Calibri" panose="020F0502020204030204" pitchFamily="34" charset="0"/>
              </a:rPr>
              <a:t>UCL </a:t>
            </a:r>
            <a:r>
              <a:rPr lang="es-PE" altLang="es-PE" sz="1200" b="1" dirty="0">
                <a:latin typeface="Calibri" charset="0"/>
                <a:ea typeface="Calibri" charset="0"/>
                <a:cs typeface="Calibri" charset="0"/>
              </a:rPr>
              <a:t>0.6612</a:t>
            </a:r>
            <a:endParaRPr lang="es-PE" sz="1200" b="1" dirty="0">
              <a:latin typeface="Calibri" panose="020F0502020204030204" pitchFamily="34" charset="0"/>
              <a:cs typeface="Calibri" panose="020F0502020204030204" pitchFamily="34" charset="0"/>
            </a:endParaRPr>
          </a:p>
        </p:txBody>
      </p:sp>
      <p:sp>
        <p:nvSpPr>
          <p:cNvPr id="135" name="CuadroTexto 134">
            <a:extLst>
              <a:ext uri="{FF2B5EF4-FFF2-40B4-BE49-F238E27FC236}">
                <a16:creationId xmlns:a16="http://schemas.microsoft.com/office/drawing/2014/main" id="{D4C0BA50-19AE-4B72-915D-96089CCEEEA4}"/>
              </a:ext>
            </a:extLst>
          </p:cNvPr>
          <p:cNvSpPr txBox="1"/>
          <p:nvPr/>
        </p:nvSpPr>
        <p:spPr>
          <a:xfrm>
            <a:off x="7465848" y="3241509"/>
            <a:ext cx="1191034" cy="276999"/>
          </a:xfrm>
          <a:prstGeom prst="rect">
            <a:avLst/>
          </a:prstGeom>
          <a:noFill/>
        </p:spPr>
        <p:txBody>
          <a:bodyPr wrap="square" rtlCol="0">
            <a:spAutoFit/>
          </a:bodyPr>
          <a:lstStyle/>
          <a:p>
            <a:r>
              <a:rPr lang="es-ES" sz="1200" b="1" dirty="0">
                <a:latin typeface="Calibri" panose="020F0502020204030204" pitchFamily="34" charset="0"/>
                <a:cs typeface="Calibri" panose="020F0502020204030204" pitchFamily="34" charset="0"/>
              </a:rPr>
              <a:t>CL </a:t>
            </a:r>
            <a:r>
              <a:rPr lang="es-PE" altLang="es-PE" sz="1200" b="1" dirty="0">
                <a:latin typeface="Calibri" charset="0"/>
                <a:ea typeface="Calibri" charset="0"/>
                <a:cs typeface="Calibri" charset="0"/>
              </a:rPr>
              <a:t>0.29</a:t>
            </a:r>
            <a:endParaRPr lang="es-PE" sz="1200" b="1" dirty="0">
              <a:latin typeface="Calibri" panose="020F0502020204030204" pitchFamily="34" charset="0"/>
              <a:cs typeface="Calibri" panose="020F0502020204030204" pitchFamily="34" charset="0"/>
            </a:endParaRPr>
          </a:p>
        </p:txBody>
      </p:sp>
      <p:sp>
        <p:nvSpPr>
          <p:cNvPr id="136" name="CuadroTexto 135">
            <a:extLst>
              <a:ext uri="{FF2B5EF4-FFF2-40B4-BE49-F238E27FC236}">
                <a16:creationId xmlns:a16="http://schemas.microsoft.com/office/drawing/2014/main" id="{DC5804A1-C858-44F1-BA3E-7DF03C14229A}"/>
              </a:ext>
            </a:extLst>
          </p:cNvPr>
          <p:cNvSpPr txBox="1"/>
          <p:nvPr/>
        </p:nvSpPr>
        <p:spPr>
          <a:xfrm>
            <a:off x="7595220" y="4243589"/>
            <a:ext cx="1191034" cy="276999"/>
          </a:xfrm>
          <a:prstGeom prst="rect">
            <a:avLst/>
          </a:prstGeom>
          <a:noFill/>
        </p:spPr>
        <p:txBody>
          <a:bodyPr wrap="square" rtlCol="0">
            <a:spAutoFit/>
          </a:bodyPr>
          <a:lstStyle/>
          <a:p>
            <a:r>
              <a:rPr lang="es-ES" sz="1200" b="1" dirty="0">
                <a:latin typeface="Calibri" panose="020F0502020204030204" pitchFamily="34" charset="0"/>
                <a:cs typeface="Calibri" panose="020F0502020204030204" pitchFamily="34" charset="0"/>
              </a:rPr>
              <a:t>LCL </a:t>
            </a:r>
            <a:r>
              <a:rPr lang="es-PE" altLang="es-PE" sz="1200" b="1" dirty="0">
                <a:latin typeface="Calibri" charset="0"/>
                <a:ea typeface="Calibri" charset="0"/>
                <a:cs typeface="Calibri" charset="0"/>
              </a:rPr>
              <a:t>0</a:t>
            </a:r>
            <a:endParaRPr lang="es-PE" sz="1200" b="1" dirty="0">
              <a:latin typeface="Calibri" panose="020F0502020204030204" pitchFamily="34" charset="0"/>
              <a:cs typeface="Calibri" panose="020F0502020204030204" pitchFamily="34" charset="0"/>
            </a:endParaRPr>
          </a:p>
        </p:txBody>
      </p:sp>
      <p:sp>
        <p:nvSpPr>
          <p:cNvPr id="137" name="CuadroTexto 136">
            <a:extLst>
              <a:ext uri="{FF2B5EF4-FFF2-40B4-BE49-F238E27FC236}">
                <a16:creationId xmlns:a16="http://schemas.microsoft.com/office/drawing/2014/main" id="{77818211-D2FE-4068-A598-52C426BA8442}"/>
              </a:ext>
            </a:extLst>
          </p:cNvPr>
          <p:cNvSpPr txBox="1"/>
          <p:nvPr/>
        </p:nvSpPr>
        <p:spPr>
          <a:xfrm rot="16200000">
            <a:off x="-114030" y="3106337"/>
            <a:ext cx="1701428" cy="307777"/>
          </a:xfrm>
          <a:prstGeom prst="rect">
            <a:avLst/>
          </a:prstGeom>
          <a:noFill/>
        </p:spPr>
        <p:txBody>
          <a:bodyPr wrap="none" rtlCol="0">
            <a:spAutoFit/>
          </a:bodyPr>
          <a:lstStyle/>
          <a:p>
            <a:r>
              <a:rPr lang="es-ES" sz="1400" b="1" dirty="0">
                <a:latin typeface="Calibri" charset="0"/>
                <a:cs typeface="Calibri" charset="0"/>
              </a:rPr>
              <a:t>R</a:t>
            </a:r>
            <a:r>
              <a:rPr lang="es-PE" sz="1400" b="1" dirty="0">
                <a:latin typeface="Calibri" charset="0"/>
                <a:cs typeface="Calibri" charset="0"/>
              </a:rPr>
              <a:t>ango de la muestra</a:t>
            </a:r>
            <a:endParaRPr lang="es-PE" sz="1400" b="1" dirty="0"/>
          </a:p>
        </p:txBody>
      </p:sp>
    </p:spTree>
    <p:extLst>
      <p:ext uri="{BB962C8B-B14F-4D97-AF65-F5344CB8AC3E}">
        <p14:creationId xmlns:p14="http://schemas.microsoft.com/office/powerpoint/2010/main" val="1515906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1016753"/>
          </a:xfrm>
          <a:prstGeom prst="rect">
            <a:avLst/>
          </a:prstGeom>
        </p:spPr>
        <p:txBody>
          <a:bodyPr wrap="square" lIns="0" tIns="0" rIns="0" bIns="46800">
            <a:spAutoFit/>
          </a:bodyPr>
          <a:lstStyle/>
          <a:p>
            <a:pPr marL="223838" indent="-223838">
              <a:spcAft>
                <a:spcPts val="600"/>
              </a:spcAft>
              <a:buFont typeface="+mj-lt"/>
              <a:buAutoNum type="arabicPeriod" startAt="4"/>
            </a:pPr>
            <a:r>
              <a:rPr lang="en-US" sz="1600" b="1" dirty="0">
                <a:solidFill>
                  <a:srgbClr val="714FA0"/>
                </a:solidFill>
                <a:latin typeface="Calibri" charset="0"/>
                <a:ea typeface="Calibri" charset="0"/>
                <a:cs typeface="Calibri" charset="0"/>
              </a:rPr>
              <a:t>HISTOGRAMA </a:t>
            </a:r>
          </a:p>
          <a:p>
            <a:pPr indent="223838">
              <a:spcAft>
                <a:spcPts val="0"/>
              </a:spcAft>
            </a:pPr>
            <a:r>
              <a:rPr lang="es-ES" sz="1400" b="1" dirty="0">
                <a:latin typeface="Calibri" charset="0"/>
                <a:ea typeface="Calibri" charset="0"/>
                <a:cs typeface="Calibri" charset="0"/>
              </a:rPr>
              <a:t>Descripción:</a:t>
            </a:r>
            <a:endParaRPr lang="es-PE" sz="1400" b="1" dirty="0">
              <a:latin typeface="Calibri" charset="0"/>
              <a:ea typeface="Calibri" charset="0"/>
              <a:cs typeface="Calibri" charset="0"/>
            </a:endParaRPr>
          </a:p>
          <a:p>
            <a:pPr marL="223838"/>
            <a:r>
              <a:rPr lang="es-ES" sz="1400" dirty="0">
                <a:latin typeface="Calibri" charset="0"/>
                <a:ea typeface="Calibri" charset="0"/>
                <a:cs typeface="Calibri" charset="0"/>
              </a:rPr>
              <a:t>Un histograma indica con qué frecuencia se produce cada valor diferente en un conjunto de datos. El histograma es el grafico más común utilizado para mostrar la distribución de frecuencias. </a:t>
            </a:r>
            <a:endParaRPr lang="es-PE" sz="1400" dirty="0">
              <a:latin typeface="Calibri" charset="0"/>
              <a:ea typeface="Calibri" charset="0"/>
              <a:cs typeface="Calibri" charset="0"/>
            </a:endParaRPr>
          </a:p>
        </p:txBody>
      </p:sp>
      <p:grpSp>
        <p:nvGrpSpPr>
          <p:cNvPr id="99" name="Grupo 98">
            <a:extLst>
              <a:ext uri="{FF2B5EF4-FFF2-40B4-BE49-F238E27FC236}">
                <a16:creationId xmlns:a16="http://schemas.microsoft.com/office/drawing/2014/main" id="{340659C7-E0EB-594B-947D-46EDBC6CE2FC}"/>
              </a:ext>
            </a:extLst>
          </p:cNvPr>
          <p:cNvGrpSpPr/>
          <p:nvPr/>
        </p:nvGrpSpPr>
        <p:grpSpPr>
          <a:xfrm>
            <a:off x="2418601" y="2371898"/>
            <a:ext cx="4961688" cy="2665622"/>
            <a:chOff x="2141280" y="2327600"/>
            <a:chExt cx="5359857" cy="2819693"/>
          </a:xfrm>
        </p:grpSpPr>
        <p:grpSp>
          <p:nvGrpSpPr>
            <p:cNvPr id="95" name="Grupo 94">
              <a:extLst>
                <a:ext uri="{FF2B5EF4-FFF2-40B4-BE49-F238E27FC236}">
                  <a16:creationId xmlns:a16="http://schemas.microsoft.com/office/drawing/2014/main" id="{7243B57A-7C73-2647-B6DD-1FDBBB959654}"/>
                </a:ext>
              </a:extLst>
            </p:cNvPr>
            <p:cNvGrpSpPr/>
            <p:nvPr/>
          </p:nvGrpSpPr>
          <p:grpSpPr>
            <a:xfrm>
              <a:off x="6252962" y="3374731"/>
              <a:ext cx="1248175" cy="1028074"/>
              <a:chOff x="5303825" y="3499107"/>
              <a:chExt cx="1248175" cy="1028074"/>
            </a:xfrm>
          </p:grpSpPr>
          <p:sp>
            <p:nvSpPr>
              <p:cNvPr id="73" name="Rectángulo 72">
                <a:extLst>
                  <a:ext uri="{FF2B5EF4-FFF2-40B4-BE49-F238E27FC236}">
                    <a16:creationId xmlns:a16="http://schemas.microsoft.com/office/drawing/2014/main" id="{136BC6A4-6488-C04B-A1BD-CEEC8180F3B8}"/>
                  </a:ext>
                </a:extLst>
              </p:cNvPr>
              <p:cNvSpPr/>
              <p:nvPr/>
            </p:nvSpPr>
            <p:spPr>
              <a:xfrm>
                <a:off x="5303825" y="3511118"/>
                <a:ext cx="167836" cy="170243"/>
              </a:xfrm>
              <a:prstGeom prst="rect">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74" name="Rectángulo 73">
                <a:extLst>
                  <a:ext uri="{FF2B5EF4-FFF2-40B4-BE49-F238E27FC236}">
                    <a16:creationId xmlns:a16="http://schemas.microsoft.com/office/drawing/2014/main" id="{31A9CB3B-DC76-2F4D-93B1-FBC0F11FBF30}"/>
                  </a:ext>
                </a:extLst>
              </p:cNvPr>
              <p:cNvSpPr/>
              <p:nvPr/>
            </p:nvSpPr>
            <p:spPr>
              <a:xfrm>
                <a:off x="5303825" y="3722573"/>
                <a:ext cx="167836" cy="170243"/>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75" name="Rectángulo 74">
                <a:extLst>
                  <a:ext uri="{FF2B5EF4-FFF2-40B4-BE49-F238E27FC236}">
                    <a16:creationId xmlns:a16="http://schemas.microsoft.com/office/drawing/2014/main" id="{EA6E8FCC-0C27-2647-9FC5-5F3309EB87A1}"/>
                  </a:ext>
                </a:extLst>
              </p:cNvPr>
              <p:cNvSpPr/>
              <p:nvPr/>
            </p:nvSpPr>
            <p:spPr>
              <a:xfrm>
                <a:off x="5303825" y="3934028"/>
                <a:ext cx="167836" cy="170243"/>
              </a:xfrm>
              <a:prstGeom prst="rect">
                <a:avLst/>
              </a:prstGeom>
              <a:solidFill>
                <a:srgbClr val="92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76" name="Rectángulo 75">
                <a:extLst>
                  <a:ext uri="{FF2B5EF4-FFF2-40B4-BE49-F238E27FC236}">
                    <a16:creationId xmlns:a16="http://schemas.microsoft.com/office/drawing/2014/main" id="{8E9407A4-3B3C-EA49-B8EE-B04194EAF3A7}"/>
                  </a:ext>
                </a:extLst>
              </p:cNvPr>
              <p:cNvSpPr/>
              <p:nvPr/>
            </p:nvSpPr>
            <p:spPr>
              <a:xfrm>
                <a:off x="5303825" y="4145483"/>
                <a:ext cx="167836" cy="170243"/>
              </a:xfrm>
              <a:prstGeom prst="rect">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77" name="Rectángulo 76">
                <a:extLst>
                  <a:ext uri="{FF2B5EF4-FFF2-40B4-BE49-F238E27FC236}">
                    <a16:creationId xmlns:a16="http://schemas.microsoft.com/office/drawing/2014/main" id="{2CCF93B9-9DC7-1946-9142-D3D80DF2C06D}"/>
                  </a:ext>
                </a:extLst>
              </p:cNvPr>
              <p:cNvSpPr/>
              <p:nvPr/>
            </p:nvSpPr>
            <p:spPr>
              <a:xfrm>
                <a:off x="5303825" y="4356938"/>
                <a:ext cx="167836" cy="170243"/>
              </a:xfrm>
              <a:prstGeom prst="rect">
                <a:avLst/>
              </a:prstGeom>
              <a:solidFill>
                <a:srgbClr val="FF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p>
            </p:txBody>
          </p:sp>
          <p:sp>
            <p:nvSpPr>
              <p:cNvPr id="78" name="CuadroTexto 77">
                <a:extLst>
                  <a:ext uri="{FF2B5EF4-FFF2-40B4-BE49-F238E27FC236}">
                    <a16:creationId xmlns:a16="http://schemas.microsoft.com/office/drawing/2014/main" id="{A63A3F43-6E78-724E-B875-BB6E6637C0BB}"/>
                  </a:ext>
                </a:extLst>
              </p:cNvPr>
              <p:cNvSpPr txBox="1"/>
              <p:nvPr/>
            </p:nvSpPr>
            <p:spPr>
              <a:xfrm>
                <a:off x="5577118" y="3499107"/>
                <a:ext cx="974882" cy="153888"/>
              </a:xfrm>
              <a:prstGeom prst="rect">
                <a:avLst/>
              </a:prstGeom>
              <a:noFill/>
            </p:spPr>
            <p:txBody>
              <a:bodyPr wrap="square" lIns="0" tIns="0" rIns="0" bIns="0" rtlCol="0">
                <a:spAutoFit/>
              </a:bodyPr>
              <a:lstStyle/>
              <a:p>
                <a:r>
                  <a:rPr lang="es-ES_tradnl" sz="1000" dirty="0">
                    <a:latin typeface="Calibri" charset="0"/>
                    <a:ea typeface="Calibri" charset="0"/>
                    <a:cs typeface="Calibri" charset="0"/>
                  </a:rPr>
                  <a:t>Muy Deficiente</a:t>
                </a:r>
              </a:p>
            </p:txBody>
          </p:sp>
          <p:sp>
            <p:nvSpPr>
              <p:cNvPr id="79" name="CuadroTexto 78">
                <a:extLst>
                  <a:ext uri="{FF2B5EF4-FFF2-40B4-BE49-F238E27FC236}">
                    <a16:creationId xmlns:a16="http://schemas.microsoft.com/office/drawing/2014/main" id="{503FEAF6-0097-9E4E-9675-2CA11381CBAB}"/>
                  </a:ext>
                </a:extLst>
              </p:cNvPr>
              <p:cNvSpPr txBox="1"/>
              <p:nvPr/>
            </p:nvSpPr>
            <p:spPr>
              <a:xfrm>
                <a:off x="5577118" y="3712467"/>
                <a:ext cx="974882" cy="153888"/>
              </a:xfrm>
              <a:prstGeom prst="rect">
                <a:avLst/>
              </a:prstGeom>
              <a:noFill/>
            </p:spPr>
            <p:txBody>
              <a:bodyPr wrap="square" lIns="0" tIns="0" rIns="0" bIns="0" rtlCol="0">
                <a:spAutoFit/>
              </a:bodyPr>
              <a:lstStyle/>
              <a:p>
                <a:r>
                  <a:rPr lang="es-ES_tradnl" sz="1000" dirty="0">
                    <a:latin typeface="Calibri" charset="0"/>
                    <a:ea typeface="Calibri" charset="0"/>
                    <a:cs typeface="Calibri" charset="0"/>
                  </a:rPr>
                  <a:t>Suspenso</a:t>
                </a:r>
              </a:p>
            </p:txBody>
          </p:sp>
          <p:sp>
            <p:nvSpPr>
              <p:cNvPr id="80" name="CuadroTexto 79">
                <a:extLst>
                  <a:ext uri="{FF2B5EF4-FFF2-40B4-BE49-F238E27FC236}">
                    <a16:creationId xmlns:a16="http://schemas.microsoft.com/office/drawing/2014/main" id="{F019B5AE-F98C-BB47-9B38-4719FEA6D494}"/>
                  </a:ext>
                </a:extLst>
              </p:cNvPr>
              <p:cNvSpPr txBox="1"/>
              <p:nvPr/>
            </p:nvSpPr>
            <p:spPr>
              <a:xfrm>
                <a:off x="5577118" y="3946467"/>
                <a:ext cx="974882" cy="153888"/>
              </a:xfrm>
              <a:prstGeom prst="rect">
                <a:avLst/>
              </a:prstGeom>
              <a:noFill/>
            </p:spPr>
            <p:txBody>
              <a:bodyPr wrap="square" lIns="0" tIns="0" rIns="0" bIns="0" rtlCol="0">
                <a:spAutoFit/>
              </a:bodyPr>
              <a:lstStyle/>
              <a:p>
                <a:r>
                  <a:rPr lang="es-ES_tradnl" sz="1000" dirty="0">
                    <a:latin typeface="Calibri" charset="0"/>
                    <a:ea typeface="Calibri" charset="0"/>
                    <a:cs typeface="Calibri" charset="0"/>
                  </a:rPr>
                  <a:t>Aprobado</a:t>
                </a:r>
              </a:p>
            </p:txBody>
          </p:sp>
          <p:sp>
            <p:nvSpPr>
              <p:cNvPr id="81" name="CuadroTexto 80">
                <a:extLst>
                  <a:ext uri="{FF2B5EF4-FFF2-40B4-BE49-F238E27FC236}">
                    <a16:creationId xmlns:a16="http://schemas.microsoft.com/office/drawing/2014/main" id="{0273DFCC-4C9A-E34C-BCE9-7511514E8379}"/>
                  </a:ext>
                </a:extLst>
              </p:cNvPr>
              <p:cNvSpPr txBox="1"/>
              <p:nvPr/>
            </p:nvSpPr>
            <p:spPr>
              <a:xfrm>
                <a:off x="5577118" y="4151667"/>
                <a:ext cx="974882" cy="153888"/>
              </a:xfrm>
              <a:prstGeom prst="rect">
                <a:avLst/>
              </a:prstGeom>
              <a:noFill/>
            </p:spPr>
            <p:txBody>
              <a:bodyPr wrap="square" lIns="0" tIns="0" rIns="0" bIns="0" rtlCol="0">
                <a:spAutoFit/>
              </a:bodyPr>
              <a:lstStyle/>
              <a:p>
                <a:r>
                  <a:rPr lang="es-ES_tradnl" sz="1000" dirty="0">
                    <a:latin typeface="Calibri" charset="0"/>
                    <a:ea typeface="Calibri" charset="0"/>
                    <a:cs typeface="Calibri" charset="0"/>
                  </a:rPr>
                  <a:t>Notable</a:t>
                </a:r>
              </a:p>
            </p:txBody>
          </p:sp>
          <p:sp>
            <p:nvSpPr>
              <p:cNvPr id="82" name="CuadroTexto 81">
                <a:extLst>
                  <a:ext uri="{FF2B5EF4-FFF2-40B4-BE49-F238E27FC236}">
                    <a16:creationId xmlns:a16="http://schemas.microsoft.com/office/drawing/2014/main" id="{8B783416-090A-C147-996E-3E648519F617}"/>
                  </a:ext>
                </a:extLst>
              </p:cNvPr>
              <p:cNvSpPr txBox="1"/>
              <p:nvPr/>
            </p:nvSpPr>
            <p:spPr>
              <a:xfrm>
                <a:off x="5577118" y="4367667"/>
                <a:ext cx="974882" cy="153888"/>
              </a:xfrm>
              <a:prstGeom prst="rect">
                <a:avLst/>
              </a:prstGeom>
              <a:noFill/>
            </p:spPr>
            <p:txBody>
              <a:bodyPr wrap="square" lIns="0" tIns="0" rIns="0" bIns="0" rtlCol="0">
                <a:spAutoFit/>
              </a:bodyPr>
              <a:lstStyle/>
              <a:p>
                <a:r>
                  <a:rPr lang="es-ES_tradnl" sz="1000" dirty="0">
                    <a:latin typeface="Calibri" charset="0"/>
                    <a:ea typeface="Calibri" charset="0"/>
                    <a:cs typeface="Calibri" charset="0"/>
                  </a:rPr>
                  <a:t>Sobresaliente</a:t>
                </a:r>
              </a:p>
            </p:txBody>
          </p:sp>
        </p:grpSp>
        <p:grpSp>
          <p:nvGrpSpPr>
            <p:cNvPr id="96" name="Grupo 95">
              <a:extLst>
                <a:ext uri="{FF2B5EF4-FFF2-40B4-BE49-F238E27FC236}">
                  <a16:creationId xmlns:a16="http://schemas.microsoft.com/office/drawing/2014/main" id="{36237B1A-FC09-BC4C-8555-6CB3FE262146}"/>
                </a:ext>
              </a:extLst>
            </p:cNvPr>
            <p:cNvGrpSpPr/>
            <p:nvPr/>
          </p:nvGrpSpPr>
          <p:grpSpPr>
            <a:xfrm>
              <a:off x="2182843" y="2327600"/>
              <a:ext cx="3618281" cy="2819693"/>
              <a:chOff x="1014243" y="2451976"/>
              <a:chExt cx="3618281" cy="2819693"/>
            </a:xfrm>
          </p:grpSpPr>
          <p:cxnSp>
            <p:nvCxnSpPr>
              <p:cNvPr id="6" name="Conector recto 5">
                <a:extLst>
                  <a:ext uri="{FF2B5EF4-FFF2-40B4-BE49-F238E27FC236}">
                    <a16:creationId xmlns:a16="http://schemas.microsoft.com/office/drawing/2014/main" id="{91EB4A7D-8A19-7148-8B2D-D89E32F86E81}"/>
                  </a:ext>
                </a:extLst>
              </p:cNvPr>
              <p:cNvCxnSpPr>
                <a:cxnSpLocks/>
              </p:cNvCxnSpPr>
              <p:nvPr/>
            </p:nvCxnSpPr>
            <p:spPr>
              <a:xfrm>
                <a:off x="1676348"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50C86E88-2F84-424D-BFC6-0282594B0B9B}"/>
                  </a:ext>
                </a:extLst>
              </p:cNvPr>
              <p:cNvCxnSpPr>
                <a:cxnSpLocks/>
              </p:cNvCxnSpPr>
              <p:nvPr/>
            </p:nvCxnSpPr>
            <p:spPr>
              <a:xfrm flipH="1">
                <a:off x="1442999" y="4944556"/>
                <a:ext cx="1059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9F3AE693-242C-D848-A16F-ECEE2AD51EDF}"/>
                  </a:ext>
                </a:extLst>
              </p:cNvPr>
              <p:cNvCxnSpPr>
                <a:cxnSpLocks/>
              </p:cNvCxnSpPr>
              <p:nvPr/>
            </p:nvCxnSpPr>
            <p:spPr>
              <a:xfrm flipH="1">
                <a:off x="1464179" y="4589044"/>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37D7BF24-7FA1-6C42-BC3A-A6BF02904FE0}"/>
                  </a:ext>
                </a:extLst>
              </p:cNvPr>
              <p:cNvCxnSpPr>
                <a:cxnSpLocks/>
              </p:cNvCxnSpPr>
              <p:nvPr/>
            </p:nvCxnSpPr>
            <p:spPr>
              <a:xfrm flipH="1">
                <a:off x="1464179" y="4259680"/>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1E155328-CF06-064A-B551-9FBD2E5EE4A5}"/>
                  </a:ext>
                </a:extLst>
              </p:cNvPr>
              <p:cNvCxnSpPr>
                <a:cxnSpLocks/>
              </p:cNvCxnSpPr>
              <p:nvPr/>
            </p:nvCxnSpPr>
            <p:spPr>
              <a:xfrm flipH="1">
                <a:off x="1464179" y="3917736"/>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8E797A2-9F07-DC4A-BC6A-72843CE2EDB8}"/>
                  </a:ext>
                </a:extLst>
              </p:cNvPr>
              <p:cNvCxnSpPr>
                <a:cxnSpLocks/>
              </p:cNvCxnSpPr>
              <p:nvPr/>
            </p:nvCxnSpPr>
            <p:spPr>
              <a:xfrm flipH="1">
                <a:off x="1464179" y="3596723"/>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168870BE-292C-C646-97E2-B4F40E27A928}"/>
                  </a:ext>
                </a:extLst>
              </p:cNvPr>
              <p:cNvCxnSpPr>
                <a:cxnSpLocks/>
              </p:cNvCxnSpPr>
              <p:nvPr/>
            </p:nvCxnSpPr>
            <p:spPr>
              <a:xfrm flipH="1">
                <a:off x="1464179" y="2928296"/>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83783EBE-A16E-7D45-9421-41B0D90EF032}"/>
                  </a:ext>
                </a:extLst>
              </p:cNvPr>
              <p:cNvSpPr txBox="1"/>
              <p:nvPr/>
            </p:nvSpPr>
            <p:spPr>
              <a:xfrm>
                <a:off x="1014243" y="4851006"/>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0</a:t>
                </a:r>
              </a:p>
            </p:txBody>
          </p:sp>
          <p:sp>
            <p:nvSpPr>
              <p:cNvPr id="14" name="CuadroTexto 13">
                <a:extLst>
                  <a:ext uri="{FF2B5EF4-FFF2-40B4-BE49-F238E27FC236}">
                    <a16:creationId xmlns:a16="http://schemas.microsoft.com/office/drawing/2014/main" id="{E4FF34D4-9F4C-0945-90D6-465500B3B0E6}"/>
                  </a:ext>
                </a:extLst>
              </p:cNvPr>
              <p:cNvSpPr txBox="1"/>
              <p:nvPr/>
            </p:nvSpPr>
            <p:spPr>
              <a:xfrm>
                <a:off x="1014243" y="4504405"/>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1</a:t>
                </a:r>
              </a:p>
            </p:txBody>
          </p:sp>
          <p:sp>
            <p:nvSpPr>
              <p:cNvPr id="15" name="CuadroTexto 14">
                <a:extLst>
                  <a:ext uri="{FF2B5EF4-FFF2-40B4-BE49-F238E27FC236}">
                    <a16:creationId xmlns:a16="http://schemas.microsoft.com/office/drawing/2014/main" id="{F778EF07-4781-5D48-9181-848A8DD4F118}"/>
                  </a:ext>
                </a:extLst>
              </p:cNvPr>
              <p:cNvSpPr txBox="1"/>
              <p:nvPr/>
            </p:nvSpPr>
            <p:spPr>
              <a:xfrm>
                <a:off x="1014243" y="4171866"/>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2</a:t>
                </a:r>
              </a:p>
            </p:txBody>
          </p:sp>
          <p:sp>
            <p:nvSpPr>
              <p:cNvPr id="16" name="CuadroTexto 15">
                <a:extLst>
                  <a:ext uri="{FF2B5EF4-FFF2-40B4-BE49-F238E27FC236}">
                    <a16:creationId xmlns:a16="http://schemas.microsoft.com/office/drawing/2014/main" id="{04D15E69-F0DB-B644-A99F-B24C7CEE239E}"/>
                  </a:ext>
                </a:extLst>
              </p:cNvPr>
              <p:cNvSpPr txBox="1"/>
              <p:nvPr/>
            </p:nvSpPr>
            <p:spPr>
              <a:xfrm>
                <a:off x="1014243" y="3821652"/>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3</a:t>
                </a:r>
              </a:p>
            </p:txBody>
          </p:sp>
          <p:sp>
            <p:nvSpPr>
              <p:cNvPr id="17" name="CuadroTexto 16">
                <a:extLst>
                  <a:ext uri="{FF2B5EF4-FFF2-40B4-BE49-F238E27FC236}">
                    <a16:creationId xmlns:a16="http://schemas.microsoft.com/office/drawing/2014/main" id="{388E0B31-0D1F-D043-AA94-D232F3644E81}"/>
                  </a:ext>
                </a:extLst>
              </p:cNvPr>
              <p:cNvSpPr txBox="1"/>
              <p:nvPr/>
            </p:nvSpPr>
            <p:spPr>
              <a:xfrm>
                <a:off x="1014243" y="3512084"/>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4</a:t>
                </a:r>
              </a:p>
            </p:txBody>
          </p:sp>
          <p:cxnSp>
            <p:nvCxnSpPr>
              <p:cNvPr id="18" name="Conector recto 17">
                <a:extLst>
                  <a:ext uri="{FF2B5EF4-FFF2-40B4-BE49-F238E27FC236}">
                    <a16:creationId xmlns:a16="http://schemas.microsoft.com/office/drawing/2014/main" id="{680C8321-2245-FF49-94FA-E0086EAFE338}"/>
                  </a:ext>
                </a:extLst>
              </p:cNvPr>
              <p:cNvCxnSpPr>
                <a:cxnSpLocks/>
              </p:cNvCxnSpPr>
              <p:nvPr/>
            </p:nvCxnSpPr>
            <p:spPr>
              <a:xfrm flipH="1">
                <a:off x="1464179" y="3251961"/>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589CECB8-9D3F-0B46-9CB0-21F8DED688FD}"/>
                  </a:ext>
                </a:extLst>
              </p:cNvPr>
              <p:cNvSpPr txBox="1"/>
              <p:nvPr/>
            </p:nvSpPr>
            <p:spPr>
              <a:xfrm>
                <a:off x="1014243" y="3167322"/>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5</a:t>
                </a:r>
              </a:p>
            </p:txBody>
          </p:sp>
          <p:sp>
            <p:nvSpPr>
              <p:cNvPr id="20" name="CuadroTexto 19">
                <a:extLst>
                  <a:ext uri="{FF2B5EF4-FFF2-40B4-BE49-F238E27FC236}">
                    <a16:creationId xmlns:a16="http://schemas.microsoft.com/office/drawing/2014/main" id="{B00DEDAE-611F-2148-9C13-2775B0F5D6DE}"/>
                  </a:ext>
                </a:extLst>
              </p:cNvPr>
              <p:cNvSpPr txBox="1"/>
              <p:nvPr/>
            </p:nvSpPr>
            <p:spPr>
              <a:xfrm>
                <a:off x="1014243" y="2836223"/>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6</a:t>
                </a:r>
              </a:p>
            </p:txBody>
          </p:sp>
          <p:sp>
            <p:nvSpPr>
              <p:cNvPr id="21" name="CuadroTexto 20">
                <a:extLst>
                  <a:ext uri="{FF2B5EF4-FFF2-40B4-BE49-F238E27FC236}">
                    <a16:creationId xmlns:a16="http://schemas.microsoft.com/office/drawing/2014/main" id="{E76FB5A7-56AA-984F-9BEB-D7AC3D76B7D4}"/>
                  </a:ext>
                </a:extLst>
              </p:cNvPr>
              <p:cNvSpPr txBox="1"/>
              <p:nvPr/>
            </p:nvSpPr>
            <p:spPr>
              <a:xfrm>
                <a:off x="1014243" y="2451976"/>
                <a:ext cx="400299" cy="169277"/>
              </a:xfrm>
              <a:prstGeom prst="rect">
                <a:avLst/>
              </a:prstGeom>
              <a:noFill/>
            </p:spPr>
            <p:txBody>
              <a:bodyPr wrap="square" lIns="0" tIns="0" rIns="0" bIns="0" rtlCol="0">
                <a:spAutoFit/>
              </a:bodyPr>
              <a:lstStyle/>
              <a:p>
                <a:pPr algn="r"/>
                <a:r>
                  <a:rPr lang="es-ES_tradnl" sz="1100" dirty="0">
                    <a:latin typeface="Calibri" charset="0"/>
                    <a:ea typeface="Calibri" charset="0"/>
                    <a:cs typeface="Calibri" charset="0"/>
                  </a:rPr>
                  <a:t>7</a:t>
                </a:r>
              </a:p>
            </p:txBody>
          </p:sp>
          <p:cxnSp>
            <p:nvCxnSpPr>
              <p:cNvPr id="22" name="Conector recto 21">
                <a:extLst>
                  <a:ext uri="{FF2B5EF4-FFF2-40B4-BE49-F238E27FC236}">
                    <a16:creationId xmlns:a16="http://schemas.microsoft.com/office/drawing/2014/main" id="{B4050FF9-903B-124B-AB1F-AE645AA895AC}"/>
                  </a:ext>
                </a:extLst>
              </p:cNvPr>
              <p:cNvCxnSpPr>
                <a:cxnSpLocks/>
              </p:cNvCxnSpPr>
              <p:nvPr/>
            </p:nvCxnSpPr>
            <p:spPr>
              <a:xfrm>
                <a:off x="1961675"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BBC6109A-E2E8-4046-97B6-4AD4C45449AA}"/>
                  </a:ext>
                </a:extLst>
              </p:cNvPr>
              <p:cNvCxnSpPr>
                <a:cxnSpLocks/>
              </p:cNvCxnSpPr>
              <p:nvPr/>
            </p:nvCxnSpPr>
            <p:spPr>
              <a:xfrm>
                <a:off x="2247002"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029F7A64-4E56-824C-91F4-0E6B2709A4FB}"/>
                  </a:ext>
                </a:extLst>
              </p:cNvPr>
              <p:cNvCxnSpPr>
                <a:cxnSpLocks/>
              </p:cNvCxnSpPr>
              <p:nvPr/>
            </p:nvCxnSpPr>
            <p:spPr>
              <a:xfrm>
                <a:off x="2532329"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8D3C322B-2B60-714B-99F4-958AA56A7450}"/>
                  </a:ext>
                </a:extLst>
              </p:cNvPr>
              <p:cNvCxnSpPr>
                <a:cxnSpLocks/>
              </p:cNvCxnSpPr>
              <p:nvPr/>
            </p:nvCxnSpPr>
            <p:spPr>
              <a:xfrm>
                <a:off x="2817656"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B0ED96E5-003B-7348-9E2C-A55CB301B82A}"/>
                  </a:ext>
                </a:extLst>
              </p:cNvPr>
              <p:cNvCxnSpPr>
                <a:cxnSpLocks/>
              </p:cNvCxnSpPr>
              <p:nvPr/>
            </p:nvCxnSpPr>
            <p:spPr>
              <a:xfrm>
                <a:off x="3102983"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78C44E82-E7E3-D249-A3C3-54D6B554F8C4}"/>
                  </a:ext>
                </a:extLst>
              </p:cNvPr>
              <p:cNvCxnSpPr>
                <a:cxnSpLocks/>
              </p:cNvCxnSpPr>
              <p:nvPr/>
            </p:nvCxnSpPr>
            <p:spPr>
              <a:xfrm>
                <a:off x="3388310"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E103634F-D137-9B4F-B5E5-6DE7090E1D7E}"/>
                  </a:ext>
                </a:extLst>
              </p:cNvPr>
              <p:cNvCxnSpPr>
                <a:cxnSpLocks/>
              </p:cNvCxnSpPr>
              <p:nvPr/>
            </p:nvCxnSpPr>
            <p:spPr>
              <a:xfrm>
                <a:off x="3673637"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2E1453F-1274-B04D-B96C-5F9A577AD1B1}"/>
                  </a:ext>
                </a:extLst>
              </p:cNvPr>
              <p:cNvCxnSpPr>
                <a:cxnSpLocks/>
              </p:cNvCxnSpPr>
              <p:nvPr/>
            </p:nvCxnSpPr>
            <p:spPr>
              <a:xfrm>
                <a:off x="3958964"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E233C90C-9199-8D4A-ABB0-F6273E03645E}"/>
                  </a:ext>
                </a:extLst>
              </p:cNvPr>
              <p:cNvCxnSpPr>
                <a:cxnSpLocks/>
              </p:cNvCxnSpPr>
              <p:nvPr/>
            </p:nvCxnSpPr>
            <p:spPr>
              <a:xfrm>
                <a:off x="4244288"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ACC38B98-619E-1942-8474-D98957F0AADC}"/>
                  </a:ext>
                </a:extLst>
              </p:cNvPr>
              <p:cNvSpPr/>
              <p:nvPr/>
            </p:nvSpPr>
            <p:spPr>
              <a:xfrm>
                <a:off x="1676347" y="3964162"/>
                <a:ext cx="855981" cy="971482"/>
              </a:xfrm>
              <a:prstGeom prst="rect">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2" name="Rectángulo 51">
                <a:extLst>
                  <a:ext uri="{FF2B5EF4-FFF2-40B4-BE49-F238E27FC236}">
                    <a16:creationId xmlns:a16="http://schemas.microsoft.com/office/drawing/2014/main" id="{02153380-9B42-B346-A064-DE0528CB0F2D}"/>
                  </a:ext>
                </a:extLst>
              </p:cNvPr>
              <p:cNvSpPr/>
              <p:nvPr/>
            </p:nvSpPr>
            <p:spPr>
              <a:xfrm>
                <a:off x="2531518" y="3251961"/>
                <a:ext cx="576544" cy="1683683"/>
              </a:xfrm>
              <a:prstGeom prst="rect">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3" name="Rectángulo 52">
                <a:extLst>
                  <a:ext uri="{FF2B5EF4-FFF2-40B4-BE49-F238E27FC236}">
                    <a16:creationId xmlns:a16="http://schemas.microsoft.com/office/drawing/2014/main" id="{B11CB281-ED02-104B-831F-26528F8478CE}"/>
                  </a:ext>
                </a:extLst>
              </p:cNvPr>
              <p:cNvSpPr/>
              <p:nvPr/>
            </p:nvSpPr>
            <p:spPr>
              <a:xfrm>
                <a:off x="3108908" y="2558647"/>
                <a:ext cx="570654" cy="2376998"/>
              </a:xfrm>
              <a:prstGeom prst="rect">
                <a:avLst/>
              </a:prstGeom>
              <a:solidFill>
                <a:srgbClr val="92C1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4" name="Rectángulo 53">
                <a:extLst>
                  <a:ext uri="{FF2B5EF4-FFF2-40B4-BE49-F238E27FC236}">
                    <a16:creationId xmlns:a16="http://schemas.microsoft.com/office/drawing/2014/main" id="{1C0C049A-E69E-9648-B52E-546F490CA342}"/>
                  </a:ext>
                </a:extLst>
              </p:cNvPr>
              <p:cNvSpPr/>
              <p:nvPr/>
            </p:nvSpPr>
            <p:spPr>
              <a:xfrm>
                <a:off x="3680408" y="3078481"/>
                <a:ext cx="570654" cy="1857164"/>
              </a:xfrm>
              <a:prstGeom prst="rect">
                <a:avLst/>
              </a:prstGeom>
              <a:solidFill>
                <a:srgbClr val="00B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5" name="Rectángulo 54">
                <a:extLst>
                  <a:ext uri="{FF2B5EF4-FFF2-40B4-BE49-F238E27FC236}">
                    <a16:creationId xmlns:a16="http://schemas.microsoft.com/office/drawing/2014/main" id="{0B38C6E5-59D9-DF4E-8E65-DC2360BA8320}"/>
                  </a:ext>
                </a:extLst>
              </p:cNvPr>
              <p:cNvSpPr/>
              <p:nvPr/>
            </p:nvSpPr>
            <p:spPr>
              <a:xfrm>
                <a:off x="4244288" y="4259679"/>
                <a:ext cx="289560" cy="675965"/>
              </a:xfrm>
              <a:prstGeom prst="rect">
                <a:avLst/>
              </a:prstGeom>
              <a:solidFill>
                <a:srgbClr val="FF78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6" name="CuadroTexto 55">
                <a:extLst>
                  <a:ext uri="{FF2B5EF4-FFF2-40B4-BE49-F238E27FC236}">
                    <a16:creationId xmlns:a16="http://schemas.microsoft.com/office/drawing/2014/main" id="{4A3A6D49-E969-5E4F-BA93-1C18E44317AF}"/>
                  </a:ext>
                </a:extLst>
              </p:cNvPr>
              <p:cNvSpPr txBox="1"/>
              <p:nvPr/>
            </p:nvSpPr>
            <p:spPr>
              <a:xfrm>
                <a:off x="1471816" y="5110086"/>
                <a:ext cx="400299"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0</a:t>
                </a:r>
              </a:p>
            </p:txBody>
          </p:sp>
          <p:sp>
            <p:nvSpPr>
              <p:cNvPr id="57" name="CuadroTexto 56">
                <a:extLst>
                  <a:ext uri="{FF2B5EF4-FFF2-40B4-BE49-F238E27FC236}">
                    <a16:creationId xmlns:a16="http://schemas.microsoft.com/office/drawing/2014/main" id="{9CF32BD8-9A11-1A42-9D3C-023AD64468DA}"/>
                  </a:ext>
                </a:extLst>
              </p:cNvPr>
              <p:cNvSpPr txBox="1"/>
              <p:nvPr/>
            </p:nvSpPr>
            <p:spPr>
              <a:xfrm>
                <a:off x="1865335"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a:t>
                </a:r>
              </a:p>
            </p:txBody>
          </p:sp>
          <p:sp>
            <p:nvSpPr>
              <p:cNvPr id="58" name="CuadroTexto 57">
                <a:extLst>
                  <a:ext uri="{FF2B5EF4-FFF2-40B4-BE49-F238E27FC236}">
                    <a16:creationId xmlns:a16="http://schemas.microsoft.com/office/drawing/2014/main" id="{432028C2-F902-9A48-8103-8D3DD4CF8189}"/>
                  </a:ext>
                </a:extLst>
              </p:cNvPr>
              <p:cNvSpPr txBox="1"/>
              <p:nvPr/>
            </p:nvSpPr>
            <p:spPr>
              <a:xfrm>
                <a:off x="2150257"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2</a:t>
                </a:r>
              </a:p>
            </p:txBody>
          </p:sp>
          <p:sp>
            <p:nvSpPr>
              <p:cNvPr id="59" name="CuadroTexto 58">
                <a:extLst>
                  <a:ext uri="{FF2B5EF4-FFF2-40B4-BE49-F238E27FC236}">
                    <a16:creationId xmlns:a16="http://schemas.microsoft.com/office/drawing/2014/main" id="{2B004B18-0777-4949-BAC8-EA89BB434979}"/>
                  </a:ext>
                </a:extLst>
              </p:cNvPr>
              <p:cNvSpPr txBox="1"/>
              <p:nvPr/>
            </p:nvSpPr>
            <p:spPr>
              <a:xfrm>
                <a:off x="2435179"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3</a:t>
                </a:r>
              </a:p>
            </p:txBody>
          </p:sp>
          <p:sp>
            <p:nvSpPr>
              <p:cNvPr id="60" name="CuadroTexto 59">
                <a:extLst>
                  <a:ext uri="{FF2B5EF4-FFF2-40B4-BE49-F238E27FC236}">
                    <a16:creationId xmlns:a16="http://schemas.microsoft.com/office/drawing/2014/main" id="{67E7B20A-B67F-374B-987A-EBF2DB720882}"/>
                  </a:ext>
                </a:extLst>
              </p:cNvPr>
              <p:cNvSpPr txBox="1"/>
              <p:nvPr/>
            </p:nvSpPr>
            <p:spPr>
              <a:xfrm>
                <a:off x="2723413"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4</a:t>
                </a:r>
              </a:p>
            </p:txBody>
          </p:sp>
          <p:sp>
            <p:nvSpPr>
              <p:cNvPr id="61" name="CuadroTexto 60">
                <a:extLst>
                  <a:ext uri="{FF2B5EF4-FFF2-40B4-BE49-F238E27FC236}">
                    <a16:creationId xmlns:a16="http://schemas.microsoft.com/office/drawing/2014/main" id="{488ABA4F-7457-8141-8D61-761090E353D9}"/>
                  </a:ext>
                </a:extLst>
              </p:cNvPr>
              <p:cNvSpPr txBox="1"/>
              <p:nvPr/>
            </p:nvSpPr>
            <p:spPr>
              <a:xfrm>
                <a:off x="3011648"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5</a:t>
                </a:r>
              </a:p>
            </p:txBody>
          </p:sp>
          <p:sp>
            <p:nvSpPr>
              <p:cNvPr id="62" name="CuadroTexto 61">
                <a:extLst>
                  <a:ext uri="{FF2B5EF4-FFF2-40B4-BE49-F238E27FC236}">
                    <a16:creationId xmlns:a16="http://schemas.microsoft.com/office/drawing/2014/main" id="{AD4EDEA2-7322-6B4B-A67B-82011A455E07}"/>
                  </a:ext>
                </a:extLst>
              </p:cNvPr>
              <p:cNvSpPr txBox="1"/>
              <p:nvPr/>
            </p:nvSpPr>
            <p:spPr>
              <a:xfrm>
                <a:off x="3299883"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6</a:t>
                </a:r>
              </a:p>
            </p:txBody>
          </p:sp>
          <p:sp>
            <p:nvSpPr>
              <p:cNvPr id="63" name="CuadroTexto 62">
                <a:extLst>
                  <a:ext uri="{FF2B5EF4-FFF2-40B4-BE49-F238E27FC236}">
                    <a16:creationId xmlns:a16="http://schemas.microsoft.com/office/drawing/2014/main" id="{32AB320A-AE5B-5240-A21D-AAA544EA3F62}"/>
                  </a:ext>
                </a:extLst>
              </p:cNvPr>
              <p:cNvSpPr txBox="1"/>
              <p:nvPr/>
            </p:nvSpPr>
            <p:spPr>
              <a:xfrm>
                <a:off x="3588118"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7</a:t>
                </a:r>
              </a:p>
            </p:txBody>
          </p:sp>
          <p:sp>
            <p:nvSpPr>
              <p:cNvPr id="64" name="CuadroTexto 63">
                <a:extLst>
                  <a:ext uri="{FF2B5EF4-FFF2-40B4-BE49-F238E27FC236}">
                    <a16:creationId xmlns:a16="http://schemas.microsoft.com/office/drawing/2014/main" id="{F930138A-B3EB-394F-9880-FEA2CDBCF4AE}"/>
                  </a:ext>
                </a:extLst>
              </p:cNvPr>
              <p:cNvSpPr txBox="1"/>
              <p:nvPr/>
            </p:nvSpPr>
            <p:spPr>
              <a:xfrm>
                <a:off x="3853161"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8</a:t>
                </a:r>
              </a:p>
            </p:txBody>
          </p:sp>
          <p:sp>
            <p:nvSpPr>
              <p:cNvPr id="65" name="CuadroTexto 64">
                <a:extLst>
                  <a:ext uri="{FF2B5EF4-FFF2-40B4-BE49-F238E27FC236}">
                    <a16:creationId xmlns:a16="http://schemas.microsoft.com/office/drawing/2014/main" id="{B6F8884A-A12F-1C4F-AF88-D82466F5E6FA}"/>
                  </a:ext>
                </a:extLst>
              </p:cNvPr>
              <p:cNvSpPr txBox="1"/>
              <p:nvPr/>
            </p:nvSpPr>
            <p:spPr>
              <a:xfrm>
                <a:off x="4141396"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9</a:t>
                </a:r>
              </a:p>
            </p:txBody>
          </p:sp>
          <p:cxnSp>
            <p:nvCxnSpPr>
              <p:cNvPr id="66" name="Conector recto 65">
                <a:extLst>
                  <a:ext uri="{FF2B5EF4-FFF2-40B4-BE49-F238E27FC236}">
                    <a16:creationId xmlns:a16="http://schemas.microsoft.com/office/drawing/2014/main" id="{CF0FA2D0-AC0B-4545-9325-457E22AA8D17}"/>
                  </a:ext>
                </a:extLst>
              </p:cNvPr>
              <p:cNvCxnSpPr>
                <a:cxnSpLocks/>
              </p:cNvCxnSpPr>
              <p:nvPr/>
            </p:nvCxnSpPr>
            <p:spPr>
              <a:xfrm>
                <a:off x="4542738" y="4943687"/>
                <a:ext cx="0" cy="127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adroTexto 66">
                <a:extLst>
                  <a:ext uri="{FF2B5EF4-FFF2-40B4-BE49-F238E27FC236}">
                    <a16:creationId xmlns:a16="http://schemas.microsoft.com/office/drawing/2014/main" id="{1B887012-3CC3-C544-80A2-98E6E0F35485}"/>
                  </a:ext>
                </a:extLst>
              </p:cNvPr>
              <p:cNvSpPr txBox="1"/>
              <p:nvPr/>
            </p:nvSpPr>
            <p:spPr>
              <a:xfrm>
                <a:off x="4439846" y="5110086"/>
                <a:ext cx="19267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10</a:t>
                </a:r>
              </a:p>
            </p:txBody>
          </p:sp>
          <p:sp>
            <p:nvSpPr>
              <p:cNvPr id="68" name="CuadroTexto 67">
                <a:extLst>
                  <a:ext uri="{FF2B5EF4-FFF2-40B4-BE49-F238E27FC236}">
                    <a16:creationId xmlns:a16="http://schemas.microsoft.com/office/drawing/2014/main" id="{56841FD9-60BB-E240-809C-10AEB2ADBC38}"/>
                  </a:ext>
                </a:extLst>
              </p:cNvPr>
              <p:cNvSpPr txBox="1"/>
              <p:nvPr/>
            </p:nvSpPr>
            <p:spPr>
              <a:xfrm>
                <a:off x="1913776" y="4325226"/>
                <a:ext cx="400299" cy="161583"/>
              </a:xfrm>
              <a:prstGeom prst="rect">
                <a:avLst/>
              </a:prstGeom>
              <a:noFill/>
            </p:spPr>
            <p:txBody>
              <a:bodyPr wrap="square" lIns="0" tIns="0" rIns="0" bIns="0" rtlCol="0">
                <a:spAutoFit/>
              </a:bodyPr>
              <a:lstStyle/>
              <a:p>
                <a:pPr algn="ctr"/>
                <a:r>
                  <a:rPr lang="es-ES_tradnl" sz="1050" b="1" dirty="0">
                    <a:solidFill>
                      <a:schemeClr val="bg1"/>
                    </a:solidFill>
                    <a:latin typeface="Calibri" charset="0"/>
                    <a:ea typeface="Calibri" charset="0"/>
                    <a:cs typeface="Calibri" charset="0"/>
                  </a:rPr>
                  <a:t>9</a:t>
                </a:r>
              </a:p>
            </p:txBody>
          </p:sp>
          <p:sp>
            <p:nvSpPr>
              <p:cNvPr id="69" name="CuadroTexto 68">
                <a:extLst>
                  <a:ext uri="{FF2B5EF4-FFF2-40B4-BE49-F238E27FC236}">
                    <a16:creationId xmlns:a16="http://schemas.microsoft.com/office/drawing/2014/main" id="{FC0374CB-28FD-2343-9245-11AC2251689B}"/>
                  </a:ext>
                </a:extLst>
              </p:cNvPr>
              <p:cNvSpPr txBox="1"/>
              <p:nvPr/>
            </p:nvSpPr>
            <p:spPr>
              <a:xfrm>
                <a:off x="2637676" y="4134726"/>
                <a:ext cx="400299" cy="161583"/>
              </a:xfrm>
              <a:prstGeom prst="rect">
                <a:avLst/>
              </a:prstGeom>
              <a:noFill/>
            </p:spPr>
            <p:txBody>
              <a:bodyPr wrap="square" lIns="0" tIns="0" rIns="0" bIns="0" rtlCol="0">
                <a:spAutoFit/>
              </a:bodyPr>
              <a:lstStyle/>
              <a:p>
                <a:pPr algn="ctr"/>
                <a:r>
                  <a:rPr lang="es-ES_tradnl" sz="1050" b="1" dirty="0">
                    <a:solidFill>
                      <a:schemeClr val="bg1"/>
                    </a:solidFill>
                    <a:latin typeface="Calibri" charset="0"/>
                    <a:ea typeface="Calibri" charset="0"/>
                    <a:cs typeface="Calibri" charset="0"/>
                  </a:rPr>
                  <a:t>10</a:t>
                </a:r>
              </a:p>
            </p:txBody>
          </p:sp>
          <p:sp>
            <p:nvSpPr>
              <p:cNvPr id="70" name="CuadroTexto 69">
                <a:extLst>
                  <a:ext uri="{FF2B5EF4-FFF2-40B4-BE49-F238E27FC236}">
                    <a16:creationId xmlns:a16="http://schemas.microsoft.com/office/drawing/2014/main" id="{A1362EB1-9D5B-1449-AC54-AE4AF7E00C7E}"/>
                  </a:ext>
                </a:extLst>
              </p:cNvPr>
              <p:cNvSpPr txBox="1"/>
              <p:nvPr/>
            </p:nvSpPr>
            <p:spPr>
              <a:xfrm>
                <a:off x="3193936" y="3715626"/>
                <a:ext cx="400299" cy="161583"/>
              </a:xfrm>
              <a:prstGeom prst="rect">
                <a:avLst/>
              </a:prstGeom>
              <a:noFill/>
            </p:spPr>
            <p:txBody>
              <a:bodyPr wrap="square" lIns="0" tIns="0" rIns="0" bIns="0" rtlCol="0">
                <a:spAutoFit/>
              </a:bodyPr>
              <a:lstStyle/>
              <a:p>
                <a:pPr algn="ctr"/>
                <a:r>
                  <a:rPr lang="es-ES_tradnl" sz="1050" b="1" dirty="0">
                    <a:solidFill>
                      <a:schemeClr val="bg1"/>
                    </a:solidFill>
                    <a:latin typeface="Calibri" charset="0"/>
                    <a:ea typeface="Calibri" charset="0"/>
                    <a:cs typeface="Calibri" charset="0"/>
                  </a:rPr>
                  <a:t>14</a:t>
                </a:r>
              </a:p>
            </p:txBody>
          </p:sp>
          <p:sp>
            <p:nvSpPr>
              <p:cNvPr id="71" name="CuadroTexto 70">
                <a:extLst>
                  <a:ext uri="{FF2B5EF4-FFF2-40B4-BE49-F238E27FC236}">
                    <a16:creationId xmlns:a16="http://schemas.microsoft.com/office/drawing/2014/main" id="{182E7B5D-BB45-3E46-94CE-AB8A60C55D9F}"/>
                  </a:ext>
                </a:extLst>
              </p:cNvPr>
              <p:cNvSpPr txBox="1"/>
              <p:nvPr/>
            </p:nvSpPr>
            <p:spPr>
              <a:xfrm>
                <a:off x="3780676" y="3921366"/>
                <a:ext cx="400299" cy="161583"/>
              </a:xfrm>
              <a:prstGeom prst="rect">
                <a:avLst/>
              </a:prstGeom>
              <a:noFill/>
            </p:spPr>
            <p:txBody>
              <a:bodyPr wrap="square" lIns="0" tIns="0" rIns="0" bIns="0" rtlCol="0">
                <a:spAutoFit/>
              </a:bodyPr>
              <a:lstStyle/>
              <a:p>
                <a:pPr algn="ctr"/>
                <a:r>
                  <a:rPr lang="es-ES_tradnl" sz="1050" b="1" dirty="0">
                    <a:solidFill>
                      <a:schemeClr val="bg1"/>
                    </a:solidFill>
                    <a:latin typeface="Calibri" charset="0"/>
                    <a:ea typeface="Calibri" charset="0"/>
                    <a:cs typeface="Calibri" charset="0"/>
                  </a:rPr>
                  <a:t>11</a:t>
                </a:r>
              </a:p>
            </p:txBody>
          </p:sp>
          <p:sp>
            <p:nvSpPr>
              <p:cNvPr id="72" name="CuadroTexto 71">
                <a:extLst>
                  <a:ext uri="{FF2B5EF4-FFF2-40B4-BE49-F238E27FC236}">
                    <a16:creationId xmlns:a16="http://schemas.microsoft.com/office/drawing/2014/main" id="{09EC24A2-070B-B74F-A29D-AA74A8A67078}"/>
                  </a:ext>
                </a:extLst>
              </p:cNvPr>
              <p:cNvSpPr txBox="1"/>
              <p:nvPr/>
            </p:nvSpPr>
            <p:spPr>
              <a:xfrm>
                <a:off x="4199776" y="4470006"/>
                <a:ext cx="400299" cy="161583"/>
              </a:xfrm>
              <a:prstGeom prst="rect">
                <a:avLst/>
              </a:prstGeom>
              <a:noFill/>
            </p:spPr>
            <p:txBody>
              <a:bodyPr wrap="square" lIns="0" tIns="0" rIns="0" bIns="0" rtlCol="0">
                <a:spAutoFit/>
              </a:bodyPr>
              <a:lstStyle/>
              <a:p>
                <a:pPr algn="ctr"/>
                <a:r>
                  <a:rPr lang="es-ES_tradnl" sz="1050" b="1" dirty="0">
                    <a:solidFill>
                      <a:schemeClr val="bg1"/>
                    </a:solidFill>
                    <a:latin typeface="Calibri" charset="0"/>
                    <a:ea typeface="Calibri" charset="0"/>
                    <a:cs typeface="Calibri" charset="0"/>
                  </a:rPr>
                  <a:t>2</a:t>
                </a:r>
              </a:p>
            </p:txBody>
          </p:sp>
          <p:cxnSp>
            <p:nvCxnSpPr>
              <p:cNvPr id="88" name="Conector recto 87">
                <a:extLst>
                  <a:ext uri="{FF2B5EF4-FFF2-40B4-BE49-F238E27FC236}">
                    <a16:creationId xmlns:a16="http://schemas.microsoft.com/office/drawing/2014/main" id="{734152BB-66E8-6442-AD64-0501FF794F91}"/>
                  </a:ext>
                </a:extLst>
              </p:cNvPr>
              <p:cNvCxnSpPr>
                <a:cxnSpLocks/>
              </p:cNvCxnSpPr>
              <p:nvPr/>
            </p:nvCxnSpPr>
            <p:spPr>
              <a:xfrm>
                <a:off x="1548934" y="2558647"/>
                <a:ext cx="0" cy="2376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E999C9CB-809E-4F4D-9828-56001B7DA575}"/>
                  </a:ext>
                </a:extLst>
              </p:cNvPr>
              <p:cNvCxnSpPr>
                <a:cxnSpLocks/>
              </p:cNvCxnSpPr>
              <p:nvPr/>
            </p:nvCxnSpPr>
            <p:spPr>
              <a:xfrm flipH="1">
                <a:off x="1464179" y="2569521"/>
                <a:ext cx="84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5E3B2C31-8F5D-CD42-9D2C-408C124D934D}"/>
                  </a:ext>
                </a:extLst>
              </p:cNvPr>
              <p:cNvCxnSpPr>
                <a:cxnSpLocks/>
              </p:cNvCxnSpPr>
              <p:nvPr/>
            </p:nvCxnSpPr>
            <p:spPr>
              <a:xfrm flipH="1">
                <a:off x="1548934" y="4943688"/>
                <a:ext cx="29938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CuadroTexto 96">
              <a:extLst>
                <a:ext uri="{FF2B5EF4-FFF2-40B4-BE49-F238E27FC236}">
                  <a16:creationId xmlns:a16="http://schemas.microsoft.com/office/drawing/2014/main" id="{50BAA331-44FE-4F4D-A6DF-401FBC44ADE7}"/>
                </a:ext>
              </a:extLst>
            </p:cNvPr>
            <p:cNvSpPr txBox="1"/>
            <p:nvPr/>
          </p:nvSpPr>
          <p:spPr>
            <a:xfrm rot="16200000">
              <a:off x="1214633" y="3633743"/>
              <a:ext cx="2019532" cy="166237"/>
            </a:xfrm>
            <a:prstGeom prst="rect">
              <a:avLst/>
            </a:prstGeom>
            <a:noFill/>
          </p:spPr>
          <p:txBody>
            <a:bodyPr wrap="square" lIns="0" tIns="0" rIns="0" bIns="0" rtlCol="0">
              <a:spAutoFit/>
            </a:bodyPr>
            <a:lstStyle/>
            <a:p>
              <a:r>
                <a:rPr lang="es-ES_tradnl" sz="1000" b="1" dirty="0">
                  <a:latin typeface="Calibri" charset="0"/>
                  <a:ea typeface="Calibri" charset="0"/>
                  <a:cs typeface="Calibri" charset="0"/>
                </a:rPr>
                <a:t>N° de Alumnos/nota (Frecuencia)</a:t>
              </a:r>
            </a:p>
          </p:txBody>
        </p:sp>
      </p:grpSp>
      <p:sp>
        <p:nvSpPr>
          <p:cNvPr id="98" name="CuadroTexto 97">
            <a:extLst>
              <a:ext uri="{FF2B5EF4-FFF2-40B4-BE49-F238E27FC236}">
                <a16:creationId xmlns:a16="http://schemas.microsoft.com/office/drawing/2014/main" id="{56048E52-8CDD-4544-8258-B6FA766F4EF9}"/>
              </a:ext>
            </a:extLst>
          </p:cNvPr>
          <p:cNvSpPr txBox="1"/>
          <p:nvPr/>
        </p:nvSpPr>
        <p:spPr>
          <a:xfrm>
            <a:off x="3786016" y="5119889"/>
            <a:ext cx="1532171" cy="153888"/>
          </a:xfrm>
          <a:prstGeom prst="rect">
            <a:avLst/>
          </a:prstGeom>
          <a:noFill/>
        </p:spPr>
        <p:txBody>
          <a:bodyPr wrap="square" lIns="0" tIns="0" rIns="0" bIns="0" rtlCol="0">
            <a:spAutoFit/>
          </a:bodyPr>
          <a:lstStyle/>
          <a:p>
            <a:pPr algn="ctr"/>
            <a:r>
              <a:rPr lang="es-ES_tradnl" sz="1000" b="1" dirty="0">
                <a:latin typeface="Calibri" charset="0"/>
                <a:ea typeface="Calibri" charset="0"/>
                <a:cs typeface="Calibri" charset="0"/>
              </a:rPr>
              <a:t>Nota primer parcial</a:t>
            </a:r>
          </a:p>
        </p:txBody>
      </p:sp>
    </p:spTree>
    <p:extLst>
      <p:ext uri="{BB962C8B-B14F-4D97-AF65-F5344CB8AC3E}">
        <p14:creationId xmlns:p14="http://schemas.microsoft.com/office/powerpoint/2010/main" val="761181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3534608" cy="293478"/>
          </a:xfrm>
          <a:prstGeom prst="rect">
            <a:avLst/>
          </a:prstGeom>
        </p:spPr>
        <p:txBody>
          <a:bodyPr wrap="square" lIns="0" tIns="0" rIns="0" bIns="46800">
            <a:spAutoFit/>
          </a:bodyPr>
          <a:lstStyle/>
          <a:p>
            <a:pPr marL="223838" indent="-223838">
              <a:spcAft>
                <a:spcPts val="600"/>
              </a:spcAft>
              <a:buFont typeface="+mj-lt"/>
              <a:buAutoNum type="arabicPeriod" startAt="4"/>
            </a:pPr>
            <a:r>
              <a:rPr lang="es-ES_tradnl" sz="1600" b="1" dirty="0">
                <a:solidFill>
                  <a:srgbClr val="714FA0"/>
                </a:solidFill>
                <a:latin typeface="Calibri" charset="0"/>
                <a:ea typeface="Calibri" charset="0"/>
                <a:cs typeface="Calibri" charset="0"/>
              </a:rPr>
              <a:t>HISTOGRAMA </a:t>
            </a:r>
            <a:r>
              <a:rPr lang="es-ES_tradnl" sz="1400" b="1" dirty="0">
                <a:latin typeface="Calibri" charset="0"/>
                <a:ea typeface="Calibri" charset="0"/>
                <a:cs typeface="Calibri" charset="0"/>
              </a:rPr>
              <a:t>cuando usarlo</a:t>
            </a:r>
            <a:r>
              <a:rPr lang="es-ES_tradnl" sz="1600" b="1" dirty="0">
                <a:solidFill>
                  <a:srgbClr val="714FA0"/>
                </a:solidFill>
                <a:latin typeface="Calibri" charset="0"/>
                <a:ea typeface="Calibri" charset="0"/>
                <a:cs typeface="Calibri" charset="0"/>
              </a:rPr>
              <a:t> </a:t>
            </a:r>
          </a:p>
        </p:txBody>
      </p:sp>
      <p:grpSp>
        <p:nvGrpSpPr>
          <p:cNvPr id="12" name="Agrupar 11"/>
          <p:cNvGrpSpPr/>
          <p:nvPr/>
        </p:nvGrpSpPr>
        <p:grpSpPr>
          <a:xfrm>
            <a:off x="339968" y="2843873"/>
            <a:ext cx="8628185" cy="2390115"/>
            <a:chOff x="684213" y="3036888"/>
            <a:chExt cx="9830571" cy="2115988"/>
          </a:xfrm>
        </p:grpSpPr>
        <p:sp>
          <p:nvSpPr>
            <p:cNvPr id="6" name="Rectángulo redondeado 5"/>
            <p:cNvSpPr/>
            <p:nvPr/>
          </p:nvSpPr>
          <p:spPr>
            <a:xfrm>
              <a:off x="684213" y="3036888"/>
              <a:ext cx="1806030"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b="1" dirty="0">
                  <a:latin typeface="Calibri" panose="020F0502020204030204" pitchFamily="34" charset="0"/>
                  <a:cs typeface="Calibri" panose="020F0502020204030204" pitchFamily="34" charset="0"/>
                </a:rPr>
                <a:t>Analizar datos numéricos: </a:t>
              </a:r>
              <a:r>
                <a:rPr lang="es-ES" sz="1200" dirty="0">
                  <a:latin typeface="Calibri" panose="020F0502020204030204" pitchFamily="34" charset="0"/>
                  <a:cs typeface="Calibri" panose="020F0502020204030204" pitchFamily="34" charset="0"/>
                </a:rPr>
                <a:t>Es útil para visualizar cómo se distribuyen los valores de una variable numérica.</a:t>
              </a:r>
            </a:p>
          </p:txBody>
        </p:sp>
        <p:sp>
          <p:nvSpPr>
            <p:cNvPr id="8" name="Rectángulo redondeado 7"/>
            <p:cNvSpPr/>
            <p:nvPr/>
          </p:nvSpPr>
          <p:spPr>
            <a:xfrm>
              <a:off x="2562668" y="3036888"/>
              <a:ext cx="2052573"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b="1" dirty="0">
                  <a:latin typeface="Calibri" panose="020F0502020204030204" pitchFamily="34" charset="0"/>
                  <a:cs typeface="Calibri" panose="020F0502020204030204" pitchFamily="34" charset="0"/>
                </a:rPr>
                <a:t>Verificar el cumplimiento de los requisitos de calidad: </a:t>
              </a:r>
              <a:r>
                <a:rPr lang="es-ES" sz="1200" dirty="0">
                  <a:latin typeface="Calibri" panose="020F0502020204030204" pitchFamily="34" charset="0"/>
                  <a:cs typeface="Calibri" panose="020F0502020204030204" pitchFamily="34" charset="0"/>
                </a:rPr>
                <a:t>Si se agregan límites de especificación en el histograma, se puede determinar rápidamente si el proceso fue capaz de producir productos de calidad.</a:t>
              </a:r>
            </a:p>
          </p:txBody>
        </p:sp>
        <p:sp>
          <p:nvSpPr>
            <p:cNvPr id="9" name="Rectángulo redondeado 8"/>
            <p:cNvSpPr/>
            <p:nvPr/>
          </p:nvSpPr>
          <p:spPr>
            <a:xfrm>
              <a:off x="4687666" y="3036888"/>
              <a:ext cx="1865919"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b="1" dirty="0">
                  <a:latin typeface="Calibri" panose="020F0502020204030204" pitchFamily="34" charset="0"/>
                  <a:cs typeface="Calibri" panose="020F0502020204030204" pitchFamily="34" charset="0"/>
                </a:rPr>
                <a:t>Detectar cambios en un proceso a lo largo del tiempo: </a:t>
              </a:r>
              <a:r>
                <a:rPr lang="es-ES" sz="1200" dirty="0">
                  <a:latin typeface="Calibri" panose="020F0502020204030204" pitchFamily="34" charset="0"/>
                  <a:cs typeface="Calibri" panose="020F0502020204030204" pitchFamily="34" charset="0"/>
                </a:rPr>
                <a:t>Un histograma puede ayudar a identificar si ha habido algún cambio en un proceso durante un período de tiempo.</a:t>
              </a:r>
            </a:p>
          </p:txBody>
        </p:sp>
        <p:sp>
          <p:nvSpPr>
            <p:cNvPr id="10" name="Rectángulo redondeado 9"/>
            <p:cNvSpPr/>
            <p:nvPr/>
          </p:nvSpPr>
          <p:spPr>
            <a:xfrm>
              <a:off x="6626010"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b="1" dirty="0">
                  <a:latin typeface="Calibri" panose="020F0502020204030204" pitchFamily="34" charset="0"/>
                  <a:cs typeface="Calibri" panose="020F0502020204030204" pitchFamily="34" charset="0"/>
                </a:rPr>
                <a:t>Comparar los resultados de dos o más procesos: </a:t>
              </a:r>
              <a:r>
                <a:rPr lang="es-ES" sz="1200" dirty="0">
                  <a:latin typeface="Calibri" panose="020F0502020204030204" pitchFamily="34" charset="0"/>
                  <a:cs typeface="Calibri" panose="020F0502020204030204" pitchFamily="34" charset="0"/>
                </a:rPr>
                <a:t>Es útil para comparar la frecuencia de aparición de datos cuantitativos de diferentes procesos</a:t>
              </a:r>
              <a:endParaRPr lang="es-PE" sz="1200" dirty="0">
                <a:latin typeface="Calibri" charset="0"/>
                <a:ea typeface="Calibri" charset="0"/>
                <a:cs typeface="Calibri" charset="0"/>
              </a:endParaRPr>
            </a:p>
          </p:txBody>
        </p:sp>
        <p:sp>
          <p:nvSpPr>
            <p:cNvPr id="11" name="Rectángulo redondeado 10"/>
            <p:cNvSpPr/>
            <p:nvPr/>
          </p:nvSpPr>
          <p:spPr>
            <a:xfrm>
              <a:off x="8606609"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b="1" dirty="0">
                  <a:latin typeface="Calibri" panose="020F0502020204030204" pitchFamily="34" charset="0"/>
                  <a:cs typeface="Calibri" panose="020F0502020204030204" pitchFamily="34" charset="0"/>
                </a:rPr>
                <a:t>Resumir grandes conjuntos de datos gráficos: </a:t>
              </a:r>
              <a:r>
                <a:rPr lang="es-ES" sz="1200" dirty="0">
                  <a:latin typeface="Calibri" panose="020F0502020204030204" pitchFamily="34" charset="0"/>
                  <a:cs typeface="Calibri" panose="020F0502020204030204" pitchFamily="34" charset="0"/>
                </a:rPr>
                <a:t>Un conjunto de datos presentado en una tabla puede ser difícil de interpretar, pero puede ser mucho más fácil de entender si se organiza en un histograma.</a:t>
              </a:r>
              <a:endParaRPr lang="es-PE" sz="1200" dirty="0">
                <a:latin typeface="Calibri" panose="020F0502020204030204" pitchFamily="34" charset="0"/>
                <a:cs typeface="Calibri" panose="020F0502020204030204" pitchFamily="34" charset="0"/>
              </a:endParaRPr>
            </a:p>
          </p:txBody>
        </p:sp>
      </p:grpSp>
      <p:sp>
        <p:nvSpPr>
          <p:cNvPr id="13" name="Flecha izquierda y derecha 12"/>
          <p:cNvSpPr/>
          <p:nvPr/>
        </p:nvSpPr>
        <p:spPr>
          <a:xfrm>
            <a:off x="1240622" y="4911273"/>
            <a:ext cx="6808205" cy="235390"/>
          </a:xfrm>
          <a:prstGeom prst="leftRightArrow">
            <a:avLst/>
          </a:prstGeom>
          <a:solidFill>
            <a:srgbClr val="D4C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4" name="Imagen 1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53754" y="1306964"/>
            <a:ext cx="1637697" cy="1464482"/>
          </a:xfrm>
          <a:prstGeom prst="rect">
            <a:avLst/>
          </a:prstGeom>
        </p:spPr>
      </p:pic>
      <p:pic>
        <p:nvPicPr>
          <p:cNvPr id="15" name="Imagen 1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555017" y="1306964"/>
            <a:ext cx="1674785" cy="1464482"/>
          </a:xfrm>
          <a:prstGeom prst="rect">
            <a:avLst/>
          </a:prstGeom>
        </p:spPr>
      </p:pic>
      <p:pic>
        <p:nvPicPr>
          <p:cNvPr id="17" name="Imagen 16"/>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330455" y="1306965"/>
            <a:ext cx="1637697" cy="1464482"/>
          </a:xfrm>
          <a:prstGeom prst="rect">
            <a:avLst/>
          </a:prstGeom>
        </p:spPr>
      </p:pic>
      <p:pic>
        <p:nvPicPr>
          <p:cNvPr id="18" name="Imagen 17"/>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988667" y="1297367"/>
            <a:ext cx="1801521" cy="1464482"/>
          </a:xfrm>
          <a:prstGeom prst="rect">
            <a:avLst/>
          </a:prstGeom>
        </p:spPr>
      </p:pic>
      <p:pic>
        <p:nvPicPr>
          <p:cNvPr id="19" name="Imagen 18"/>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339969" y="1306965"/>
            <a:ext cx="1585132" cy="1464482"/>
          </a:xfrm>
          <a:prstGeom prst="rect">
            <a:avLst/>
          </a:prstGeom>
        </p:spPr>
      </p:pic>
    </p:spTree>
    <p:extLst>
      <p:ext uri="{BB962C8B-B14F-4D97-AF65-F5344CB8AC3E}">
        <p14:creationId xmlns:p14="http://schemas.microsoft.com/office/powerpoint/2010/main" val="933597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object 7"/>
          <p:cNvSpPr txBox="1"/>
          <p:nvPr/>
        </p:nvSpPr>
        <p:spPr>
          <a:xfrm>
            <a:off x="1282299" y="918372"/>
            <a:ext cx="5255662" cy="1292662"/>
          </a:xfrm>
          <a:prstGeom prst="rect">
            <a:avLst/>
          </a:prstGeom>
        </p:spPr>
        <p:txBody>
          <a:bodyPr vert="horz" wrap="square" lIns="0" tIns="0" rIns="0" bIns="0" rtlCol="0">
            <a:spAutoFit/>
          </a:bodyPr>
          <a:lstStyle/>
          <a:p>
            <a:pPr lvl="0"/>
            <a:r>
              <a:rPr lang="es-PE" sz="1400" dirty="0">
                <a:latin typeface="Calibri" panose="020F0502020204030204" pitchFamily="34" charset="0"/>
                <a:cs typeface="Calibri" panose="020F0502020204030204" pitchFamily="34" charset="0"/>
              </a:rPr>
              <a:t>Conocer las 7 herramientas de la calidad.</a:t>
            </a:r>
          </a:p>
          <a:p>
            <a:pPr lvl="0"/>
            <a:endParaRPr lang="es-PE" sz="1400" dirty="0">
              <a:latin typeface="Calibri" panose="020F0502020204030204" pitchFamily="34" charset="0"/>
              <a:cs typeface="Calibri" panose="020F0502020204030204" pitchFamily="34" charset="0"/>
            </a:endParaRPr>
          </a:p>
          <a:p>
            <a:pPr lvl="0"/>
            <a:r>
              <a:rPr lang="es-PE" sz="1400" dirty="0">
                <a:latin typeface="Calibri" panose="020F0502020204030204" pitchFamily="34" charset="0"/>
                <a:cs typeface="Calibri" panose="020F0502020204030204" pitchFamily="34" charset="0"/>
              </a:rPr>
              <a:t>Reconocer en qué casos se puede utilizar cada una de las 7 herramientas de la calidad.</a:t>
            </a:r>
          </a:p>
          <a:p>
            <a:pPr lvl="0"/>
            <a:endParaRPr lang="es-PE" sz="1400" dirty="0">
              <a:latin typeface="Calibri" panose="020F0502020204030204" pitchFamily="34" charset="0"/>
              <a:cs typeface="Calibri" panose="020F0502020204030204" pitchFamily="34" charset="0"/>
            </a:endParaRPr>
          </a:p>
          <a:p>
            <a:pPr lvl="0"/>
            <a:r>
              <a:rPr lang="es-PE" sz="1400" dirty="0">
                <a:latin typeface="Calibri" panose="020F0502020204030204" pitchFamily="34" charset="0"/>
                <a:cs typeface="Calibri" panose="020F0502020204030204" pitchFamily="34" charset="0"/>
              </a:rPr>
              <a:t>Aplicar las 7 herramientas de la calidad en el aspecto profesional.</a:t>
            </a:r>
          </a:p>
        </p:txBody>
      </p:sp>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Rectángulo 8"/>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5" name="Imagen 14"/>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6660" y="3050921"/>
            <a:ext cx="1689027" cy="2183068"/>
          </a:xfrm>
          <a:prstGeom prst="rect">
            <a:avLst/>
          </a:prstGeom>
        </p:spPr>
      </p:pic>
      <p:pic>
        <p:nvPicPr>
          <p:cNvPr id="16" name="Imagen 15"/>
          <p:cNvPicPr>
            <a:picLocks noChangeAspect="1"/>
          </p:cNvPicPr>
          <p:nvPr/>
        </p:nvPicPr>
        <p:blipFill>
          <a:blip r:embed="rId4"/>
          <a:stretch>
            <a:fillRect/>
          </a:stretch>
        </p:blipFill>
        <p:spPr>
          <a:xfrm>
            <a:off x="1008063" y="963636"/>
            <a:ext cx="118814" cy="121369"/>
          </a:xfrm>
          <a:prstGeom prst="rect">
            <a:avLst/>
          </a:prstGeom>
        </p:spPr>
      </p:pic>
      <p:pic>
        <p:nvPicPr>
          <p:cNvPr id="19" name="Imagen 18"/>
          <p:cNvPicPr>
            <a:picLocks noChangeAspect="1"/>
          </p:cNvPicPr>
          <p:nvPr/>
        </p:nvPicPr>
        <p:blipFill>
          <a:blip r:embed="rId4"/>
          <a:stretch>
            <a:fillRect/>
          </a:stretch>
        </p:blipFill>
        <p:spPr>
          <a:xfrm>
            <a:off x="1008063" y="1394583"/>
            <a:ext cx="118814" cy="121369"/>
          </a:xfrm>
          <a:prstGeom prst="rect">
            <a:avLst/>
          </a:prstGeom>
        </p:spPr>
      </p:pic>
      <p:pic>
        <p:nvPicPr>
          <p:cNvPr id="10" name="Imagen 9"/>
          <p:cNvPicPr>
            <a:picLocks noChangeAspect="1"/>
          </p:cNvPicPr>
          <p:nvPr/>
        </p:nvPicPr>
        <p:blipFill>
          <a:blip r:embed="rId4"/>
          <a:stretch>
            <a:fillRect/>
          </a:stretch>
        </p:blipFill>
        <p:spPr>
          <a:xfrm>
            <a:off x="1008063" y="2034228"/>
            <a:ext cx="118814" cy="121369"/>
          </a:xfrm>
          <a:prstGeom prst="rect">
            <a:avLst/>
          </a:prstGeom>
        </p:spPr>
      </p:pic>
      <p:sp>
        <p:nvSpPr>
          <p:cNvPr id="11" name="Rectangle 5">
            <a:extLst>
              <a:ext uri="{FF2B5EF4-FFF2-40B4-BE49-F238E27FC236}">
                <a16:creationId xmlns:a16="http://schemas.microsoft.com/office/drawing/2014/main" id="{005A2094-C621-9244-93AF-A5202FC575A9}"/>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OBJETIVOS </a:t>
            </a:r>
          </a:p>
        </p:txBody>
      </p:sp>
    </p:spTree>
    <p:extLst>
      <p:ext uri="{BB962C8B-B14F-4D97-AF65-F5344CB8AC3E}">
        <p14:creationId xmlns:p14="http://schemas.microsoft.com/office/powerpoint/2010/main" val="97901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03238" y="792912"/>
            <a:ext cx="3177808" cy="1355307"/>
          </a:xfrm>
          <a:prstGeom prst="rect">
            <a:avLst/>
          </a:prstGeom>
        </p:spPr>
        <p:txBody>
          <a:bodyPr wrap="square" lIns="0" tIns="0" rIns="0" bIns="46800">
            <a:spAutoFit/>
          </a:bodyPr>
          <a:lstStyle/>
          <a:p>
            <a:pPr marL="223838" indent="-223838">
              <a:spcAft>
                <a:spcPts val="600"/>
              </a:spcAft>
              <a:buFont typeface="+mj-lt"/>
              <a:buAutoNum type="arabicPeriod" startAt="4"/>
            </a:pPr>
            <a:r>
              <a:rPr lang="en-US" sz="1600" b="1" dirty="0">
                <a:solidFill>
                  <a:srgbClr val="714FA0"/>
                </a:solidFill>
                <a:latin typeface="Calibri" charset="0"/>
                <a:ea typeface="Calibri" charset="0"/>
                <a:cs typeface="Calibri" charset="0"/>
              </a:rPr>
              <a:t>HISTOGRAMA - Ejemplo</a:t>
            </a:r>
          </a:p>
          <a:p>
            <a:pPr marL="223838">
              <a:spcAft>
                <a:spcPts val="0"/>
              </a:spcAft>
            </a:pPr>
            <a:r>
              <a:rPr lang="es-ES_tradnl" sz="1600" dirty="0">
                <a:latin typeface="Calibri" charset="0"/>
                <a:ea typeface="Calibri" charset="0"/>
                <a:cs typeface="Calibri" charset="0"/>
              </a:rPr>
              <a:t>Peso en Kilogramos de pacientes en un hospital.</a:t>
            </a:r>
          </a:p>
          <a:p>
            <a:pPr>
              <a:spcAft>
                <a:spcPts val="0"/>
              </a:spcAft>
            </a:pPr>
            <a:endParaRPr lang="es-ES_tradnl" sz="1600" dirty="0">
              <a:latin typeface="Calibri" charset="0"/>
              <a:ea typeface="Calibri" charset="0"/>
              <a:cs typeface="Calibri" charset="0"/>
            </a:endParaRPr>
          </a:p>
          <a:p>
            <a:pPr indent="222250">
              <a:spcAft>
                <a:spcPts val="0"/>
              </a:spcAft>
            </a:pPr>
            <a:r>
              <a:rPr lang="es-ES_tradnl" sz="1600" dirty="0">
                <a:latin typeface="Calibri" charset="0"/>
                <a:ea typeface="Calibri" charset="0"/>
                <a:cs typeface="Calibri" charset="0"/>
              </a:rPr>
              <a:t>¿Te dicen algo estos datos?</a:t>
            </a:r>
            <a:endParaRPr lang="es-PE" sz="1600" dirty="0">
              <a:latin typeface="Calibri" charset="0"/>
              <a:ea typeface="Calibri" charset="0"/>
              <a:cs typeface="Calibri" charset="0"/>
            </a:endParaRPr>
          </a:p>
        </p:txBody>
      </p:sp>
      <p:pic>
        <p:nvPicPr>
          <p:cNvPr id="5" name="Imagen 4"/>
          <p:cNvPicPr>
            <a:picLocks noChangeAspect="1"/>
          </p:cNvPicPr>
          <p:nvPr/>
        </p:nvPicPr>
        <p:blipFill>
          <a:blip r:embed="rId2" cstate="print"/>
          <a:stretch>
            <a:fillRect/>
          </a:stretch>
        </p:blipFill>
        <p:spPr>
          <a:xfrm>
            <a:off x="3773714" y="792912"/>
            <a:ext cx="3743414" cy="4456138"/>
          </a:xfrm>
          <a:prstGeom prst="rect">
            <a:avLst/>
          </a:prstGeom>
        </p:spPr>
      </p:pic>
    </p:spTree>
    <p:extLst>
      <p:ext uri="{BB962C8B-B14F-4D97-AF65-F5344CB8AC3E}">
        <p14:creationId xmlns:p14="http://schemas.microsoft.com/office/powerpoint/2010/main" val="2052240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8079448" cy="616644"/>
          </a:xfrm>
          <a:prstGeom prst="rect">
            <a:avLst/>
          </a:prstGeom>
        </p:spPr>
        <p:txBody>
          <a:bodyPr wrap="square" lIns="0" tIns="0" rIns="0" bIns="46800">
            <a:spAutoFit/>
          </a:bodyPr>
          <a:lstStyle/>
          <a:p>
            <a:pPr marL="223838" indent="-223838">
              <a:spcAft>
                <a:spcPts val="600"/>
              </a:spcAft>
              <a:buFont typeface="+mj-lt"/>
              <a:buAutoNum type="arabicPeriod" startAt="4"/>
            </a:pPr>
            <a:r>
              <a:rPr lang="en-US" sz="1600" b="1" dirty="0">
                <a:solidFill>
                  <a:srgbClr val="714FA0"/>
                </a:solidFill>
                <a:latin typeface="Calibri" charset="0"/>
                <a:ea typeface="Calibri" charset="0"/>
                <a:cs typeface="Calibri" charset="0"/>
              </a:rPr>
              <a:t>HISTOGRAMA - Ejemplo</a:t>
            </a:r>
          </a:p>
          <a:p>
            <a:pPr marL="223838">
              <a:spcAft>
                <a:spcPts val="0"/>
              </a:spcAft>
            </a:pPr>
            <a:r>
              <a:rPr lang="es-ES_tradnl" sz="1600" dirty="0">
                <a:latin typeface="Calibri" charset="0"/>
                <a:ea typeface="Calibri" charset="0"/>
                <a:cs typeface="Calibri" charset="0"/>
              </a:rPr>
              <a:t>Peso en Kilogramos.</a:t>
            </a:r>
          </a:p>
        </p:txBody>
      </p:sp>
      <p:grpSp>
        <p:nvGrpSpPr>
          <p:cNvPr id="99" name="Agrupar 98"/>
          <p:cNvGrpSpPr/>
          <p:nvPr/>
        </p:nvGrpSpPr>
        <p:grpSpPr>
          <a:xfrm>
            <a:off x="2815628" y="1799760"/>
            <a:ext cx="5776111" cy="2618617"/>
            <a:chOff x="2231292" y="1867493"/>
            <a:chExt cx="6360447" cy="2883527"/>
          </a:xfrm>
        </p:grpSpPr>
        <p:grpSp>
          <p:nvGrpSpPr>
            <p:cNvPr id="87" name="Agrupar 86"/>
            <p:cNvGrpSpPr/>
            <p:nvPr/>
          </p:nvGrpSpPr>
          <p:grpSpPr>
            <a:xfrm>
              <a:off x="2485357" y="2203650"/>
              <a:ext cx="6106382" cy="1726183"/>
              <a:chOff x="2485357" y="2203650"/>
              <a:chExt cx="6106382" cy="1726183"/>
            </a:xfrm>
          </p:grpSpPr>
          <p:cxnSp>
            <p:nvCxnSpPr>
              <p:cNvPr id="11" name="Conector recto 10"/>
              <p:cNvCxnSpPr/>
              <p:nvPr/>
            </p:nvCxnSpPr>
            <p:spPr>
              <a:xfrm flipH="1">
                <a:off x="2485359" y="3929833"/>
                <a:ext cx="6106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Agrupar 85"/>
              <p:cNvGrpSpPr/>
              <p:nvPr/>
            </p:nvGrpSpPr>
            <p:grpSpPr>
              <a:xfrm>
                <a:off x="2485357" y="2203650"/>
                <a:ext cx="6106381" cy="1469008"/>
                <a:chOff x="2485358" y="2203650"/>
                <a:chExt cx="79138" cy="1469008"/>
              </a:xfrm>
            </p:grpSpPr>
            <p:cxnSp>
              <p:nvCxnSpPr>
                <p:cNvPr id="64" name="Conector recto 63"/>
                <p:cNvCxnSpPr/>
                <p:nvPr/>
              </p:nvCxnSpPr>
              <p:spPr>
                <a:xfrm flipH="1">
                  <a:off x="2485358" y="3672658"/>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cto 65"/>
                <p:cNvCxnSpPr/>
                <p:nvPr/>
              </p:nvCxnSpPr>
              <p:spPr>
                <a:xfrm flipH="1">
                  <a:off x="2485358" y="3427573"/>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ector recto 68"/>
                <p:cNvCxnSpPr/>
                <p:nvPr/>
              </p:nvCxnSpPr>
              <p:spPr>
                <a:xfrm flipH="1">
                  <a:off x="2485358" y="3177727"/>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ector recto 70"/>
                <p:cNvCxnSpPr/>
                <p:nvPr/>
              </p:nvCxnSpPr>
              <p:spPr>
                <a:xfrm flipH="1">
                  <a:off x="2485358" y="2926598"/>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72"/>
                <p:cNvCxnSpPr/>
                <p:nvPr/>
              </p:nvCxnSpPr>
              <p:spPr>
                <a:xfrm flipH="1">
                  <a:off x="2485358" y="2678200"/>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74"/>
                <p:cNvCxnSpPr/>
                <p:nvPr/>
              </p:nvCxnSpPr>
              <p:spPr>
                <a:xfrm flipH="1">
                  <a:off x="2485358" y="2435656"/>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ector recto 89"/>
                <p:cNvCxnSpPr/>
                <p:nvPr/>
              </p:nvCxnSpPr>
              <p:spPr>
                <a:xfrm flipH="1">
                  <a:off x="2485358" y="2203650"/>
                  <a:ext cx="791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83" name="Rectángulo 82"/>
            <p:cNvSpPr/>
            <p:nvPr/>
          </p:nvSpPr>
          <p:spPr>
            <a:xfrm>
              <a:off x="3874605" y="3722427"/>
              <a:ext cx="238836" cy="456483"/>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82" name="Rectángulo 81"/>
            <p:cNvSpPr/>
            <p:nvPr/>
          </p:nvSpPr>
          <p:spPr>
            <a:xfrm>
              <a:off x="3435824" y="4099881"/>
              <a:ext cx="238836" cy="7902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 name="CuadroTexto 8"/>
            <p:cNvSpPr txBox="1"/>
            <p:nvPr/>
          </p:nvSpPr>
          <p:spPr>
            <a:xfrm>
              <a:off x="2596117" y="4344481"/>
              <a:ext cx="259753"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&lt;50</a:t>
              </a:r>
              <a:endParaRPr lang="es-ES_tradnl" sz="900" dirty="0">
                <a:latin typeface="Calibri" charset="0"/>
                <a:ea typeface="Calibri" charset="0"/>
                <a:cs typeface="Calibri" charset="0"/>
              </a:endParaRPr>
            </a:p>
          </p:txBody>
        </p:sp>
        <p:cxnSp>
          <p:nvCxnSpPr>
            <p:cNvPr id="10" name="Conector recto 9"/>
            <p:cNvCxnSpPr/>
            <p:nvPr/>
          </p:nvCxnSpPr>
          <p:spPr>
            <a:xfrm>
              <a:off x="2566549"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2231292" y="3850804"/>
              <a:ext cx="236736" cy="169456"/>
            </a:xfrm>
            <a:prstGeom prst="rect">
              <a:avLst/>
            </a:prstGeom>
            <a:noFill/>
          </p:spPr>
          <p:txBody>
            <a:bodyPr wrap="square" lIns="0" tIns="0" rIns="0" bIns="0" rtlCol="0">
              <a:spAutoFit/>
            </a:bodyPr>
            <a:lstStyle/>
            <a:p>
              <a:pPr algn="ctr"/>
              <a:r>
                <a:rPr lang="es-ES_tradnl" sz="1000">
                  <a:latin typeface="Calibri" charset="0"/>
                  <a:ea typeface="Calibri" charset="0"/>
                  <a:cs typeface="Calibri" charset="0"/>
                </a:rPr>
                <a:t>10</a:t>
              </a:r>
              <a:endParaRPr lang="es-ES_tradnl" sz="1000" dirty="0">
                <a:latin typeface="Calibri" charset="0"/>
                <a:ea typeface="Calibri" charset="0"/>
                <a:cs typeface="Calibri" charset="0"/>
              </a:endParaRPr>
            </a:p>
          </p:txBody>
        </p:sp>
        <p:cxnSp>
          <p:nvCxnSpPr>
            <p:cNvPr id="13" name="Conector recto 12"/>
            <p:cNvCxnSpPr/>
            <p:nvPr/>
          </p:nvCxnSpPr>
          <p:spPr>
            <a:xfrm>
              <a:off x="2878064"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2950389"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50-55</a:t>
              </a:r>
              <a:endParaRPr lang="es-ES_tradnl" sz="900" dirty="0">
                <a:latin typeface="Calibri" charset="0"/>
                <a:ea typeface="Calibri" charset="0"/>
                <a:cs typeface="Calibri" charset="0"/>
              </a:endParaRPr>
            </a:p>
          </p:txBody>
        </p:sp>
        <p:cxnSp>
          <p:nvCxnSpPr>
            <p:cNvPr id="15" name="Conector recto 14"/>
            <p:cNvCxnSpPr/>
            <p:nvPr/>
          </p:nvCxnSpPr>
          <p:spPr>
            <a:xfrm>
              <a:off x="3324448"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3396772" y="4344481"/>
              <a:ext cx="337894" cy="153888"/>
            </a:xfrm>
            <a:prstGeom prst="rect">
              <a:avLst/>
            </a:prstGeom>
            <a:noFill/>
          </p:spPr>
          <p:txBody>
            <a:bodyPr wrap="square" lIns="0" tIns="0" rIns="0" bIns="0" rtlCol="0">
              <a:spAutoFit/>
            </a:bodyPr>
            <a:lstStyle/>
            <a:p>
              <a:pPr algn="ctr"/>
              <a:r>
                <a:rPr lang="es-ES_tradnl" sz="900" dirty="0">
                  <a:latin typeface="Calibri" charset="0"/>
                  <a:ea typeface="Calibri" charset="0"/>
                  <a:cs typeface="Calibri" charset="0"/>
                </a:rPr>
                <a:t>55-60</a:t>
              </a:r>
            </a:p>
          </p:txBody>
        </p:sp>
        <p:cxnSp>
          <p:nvCxnSpPr>
            <p:cNvPr id="18" name="Conector recto 17"/>
            <p:cNvCxnSpPr/>
            <p:nvPr/>
          </p:nvCxnSpPr>
          <p:spPr>
            <a:xfrm>
              <a:off x="3770831"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3843155" y="4344481"/>
              <a:ext cx="337894" cy="153888"/>
            </a:xfrm>
            <a:prstGeom prst="rect">
              <a:avLst/>
            </a:prstGeom>
            <a:noFill/>
          </p:spPr>
          <p:txBody>
            <a:bodyPr wrap="square" lIns="0" tIns="0" rIns="0" bIns="0" rtlCol="0">
              <a:spAutoFit/>
            </a:bodyPr>
            <a:lstStyle/>
            <a:p>
              <a:pPr algn="ctr"/>
              <a:r>
                <a:rPr lang="es-ES_tradnl" sz="900" dirty="0">
                  <a:latin typeface="Calibri" charset="0"/>
                  <a:ea typeface="Calibri" charset="0"/>
                  <a:cs typeface="Calibri" charset="0"/>
                </a:rPr>
                <a:t>60-65</a:t>
              </a:r>
            </a:p>
          </p:txBody>
        </p:sp>
        <p:cxnSp>
          <p:nvCxnSpPr>
            <p:cNvPr id="21" name="Conector recto 20"/>
            <p:cNvCxnSpPr/>
            <p:nvPr/>
          </p:nvCxnSpPr>
          <p:spPr>
            <a:xfrm>
              <a:off x="4217214"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4289538"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65-70</a:t>
              </a:r>
              <a:endParaRPr lang="es-ES_tradnl" sz="900" dirty="0">
                <a:latin typeface="Calibri" charset="0"/>
                <a:ea typeface="Calibri" charset="0"/>
                <a:cs typeface="Calibri" charset="0"/>
              </a:endParaRPr>
            </a:p>
          </p:txBody>
        </p:sp>
        <p:cxnSp>
          <p:nvCxnSpPr>
            <p:cNvPr id="24" name="Conector recto 23"/>
            <p:cNvCxnSpPr/>
            <p:nvPr/>
          </p:nvCxnSpPr>
          <p:spPr>
            <a:xfrm>
              <a:off x="4663597"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4721751" y="4344481"/>
              <a:ext cx="337894" cy="153888"/>
            </a:xfrm>
            <a:prstGeom prst="rect">
              <a:avLst/>
            </a:prstGeom>
            <a:noFill/>
          </p:spPr>
          <p:txBody>
            <a:bodyPr wrap="square" lIns="0" tIns="0" rIns="0" bIns="0" rtlCol="0">
              <a:spAutoFit/>
            </a:bodyPr>
            <a:lstStyle/>
            <a:p>
              <a:pPr algn="ctr"/>
              <a:r>
                <a:rPr lang="es-ES_tradnl" sz="900" dirty="0">
                  <a:latin typeface="Calibri" charset="0"/>
                  <a:ea typeface="Calibri" charset="0"/>
                  <a:cs typeface="Calibri" charset="0"/>
                </a:rPr>
                <a:t>70-75</a:t>
              </a:r>
            </a:p>
          </p:txBody>
        </p:sp>
        <p:cxnSp>
          <p:nvCxnSpPr>
            <p:cNvPr id="27" name="Conector recto 26"/>
            <p:cNvCxnSpPr/>
            <p:nvPr/>
          </p:nvCxnSpPr>
          <p:spPr>
            <a:xfrm>
              <a:off x="5109980"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uadroTexto 35"/>
            <p:cNvSpPr txBox="1"/>
            <p:nvPr/>
          </p:nvSpPr>
          <p:spPr>
            <a:xfrm>
              <a:off x="5168134"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75-80</a:t>
              </a:r>
              <a:endParaRPr lang="es-ES_tradnl" sz="900" dirty="0">
                <a:latin typeface="Calibri" charset="0"/>
                <a:ea typeface="Calibri" charset="0"/>
                <a:cs typeface="Calibri" charset="0"/>
              </a:endParaRPr>
            </a:p>
          </p:txBody>
        </p:sp>
        <p:cxnSp>
          <p:nvCxnSpPr>
            <p:cNvPr id="37" name="Conector recto 36"/>
            <p:cNvCxnSpPr/>
            <p:nvPr/>
          </p:nvCxnSpPr>
          <p:spPr>
            <a:xfrm>
              <a:off x="5556363"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5614517"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80-85</a:t>
              </a:r>
              <a:endParaRPr lang="es-ES_tradnl" sz="900" dirty="0">
                <a:latin typeface="Calibri" charset="0"/>
                <a:ea typeface="Calibri" charset="0"/>
                <a:cs typeface="Calibri" charset="0"/>
              </a:endParaRPr>
            </a:p>
          </p:txBody>
        </p:sp>
        <p:cxnSp>
          <p:nvCxnSpPr>
            <p:cNvPr id="40" name="Conector recto 39"/>
            <p:cNvCxnSpPr/>
            <p:nvPr/>
          </p:nvCxnSpPr>
          <p:spPr>
            <a:xfrm>
              <a:off x="6002746"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6060900"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85-90</a:t>
              </a:r>
              <a:endParaRPr lang="es-ES_tradnl" sz="900" dirty="0">
                <a:latin typeface="Calibri" charset="0"/>
                <a:ea typeface="Calibri" charset="0"/>
                <a:cs typeface="Calibri" charset="0"/>
              </a:endParaRPr>
            </a:p>
          </p:txBody>
        </p:sp>
        <p:cxnSp>
          <p:nvCxnSpPr>
            <p:cNvPr id="43" name="Conector recto 42"/>
            <p:cNvCxnSpPr/>
            <p:nvPr/>
          </p:nvCxnSpPr>
          <p:spPr>
            <a:xfrm>
              <a:off x="6449129"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CuadroTexto 44"/>
            <p:cNvSpPr txBox="1"/>
            <p:nvPr/>
          </p:nvSpPr>
          <p:spPr>
            <a:xfrm>
              <a:off x="6507284" y="4344481"/>
              <a:ext cx="33789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90-95</a:t>
              </a:r>
              <a:endParaRPr lang="es-ES_tradnl" sz="900" dirty="0">
                <a:latin typeface="Calibri" charset="0"/>
                <a:ea typeface="Calibri" charset="0"/>
                <a:cs typeface="Calibri" charset="0"/>
              </a:endParaRPr>
            </a:p>
          </p:txBody>
        </p:sp>
        <p:cxnSp>
          <p:nvCxnSpPr>
            <p:cNvPr id="46" name="Conector recto 45"/>
            <p:cNvCxnSpPr/>
            <p:nvPr/>
          </p:nvCxnSpPr>
          <p:spPr>
            <a:xfrm>
              <a:off x="6895512"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CuadroTexto 47"/>
            <p:cNvSpPr txBox="1"/>
            <p:nvPr/>
          </p:nvSpPr>
          <p:spPr>
            <a:xfrm>
              <a:off x="6895512" y="4344481"/>
              <a:ext cx="446383"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95-100</a:t>
              </a:r>
              <a:endParaRPr lang="es-ES_tradnl" sz="900" dirty="0">
                <a:latin typeface="Calibri" charset="0"/>
                <a:ea typeface="Calibri" charset="0"/>
                <a:cs typeface="Calibri" charset="0"/>
              </a:endParaRPr>
            </a:p>
          </p:txBody>
        </p:sp>
        <p:cxnSp>
          <p:nvCxnSpPr>
            <p:cNvPr id="49" name="Conector recto 48"/>
            <p:cNvCxnSpPr/>
            <p:nvPr/>
          </p:nvCxnSpPr>
          <p:spPr>
            <a:xfrm>
              <a:off x="7341896"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CuadroTexto 50"/>
            <p:cNvSpPr txBox="1"/>
            <p:nvPr/>
          </p:nvSpPr>
          <p:spPr>
            <a:xfrm>
              <a:off x="7341896" y="4344481"/>
              <a:ext cx="446383"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100-105</a:t>
              </a:r>
              <a:endParaRPr lang="es-ES_tradnl" sz="900" dirty="0">
                <a:latin typeface="Calibri" charset="0"/>
                <a:ea typeface="Calibri" charset="0"/>
                <a:cs typeface="Calibri" charset="0"/>
              </a:endParaRPr>
            </a:p>
          </p:txBody>
        </p:sp>
        <p:cxnSp>
          <p:nvCxnSpPr>
            <p:cNvPr id="52" name="Conector recto 51"/>
            <p:cNvCxnSpPr/>
            <p:nvPr/>
          </p:nvCxnSpPr>
          <p:spPr>
            <a:xfrm>
              <a:off x="7788279"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52"/>
            <p:cNvCxnSpPr/>
            <p:nvPr/>
          </p:nvCxnSpPr>
          <p:spPr>
            <a:xfrm>
              <a:off x="7793108"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CuadroTexto 53"/>
            <p:cNvSpPr txBox="1"/>
            <p:nvPr/>
          </p:nvSpPr>
          <p:spPr>
            <a:xfrm>
              <a:off x="7793108" y="4344481"/>
              <a:ext cx="446383"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105-110</a:t>
              </a:r>
              <a:endParaRPr lang="es-ES_tradnl" sz="900" dirty="0">
                <a:latin typeface="Calibri" charset="0"/>
                <a:ea typeface="Calibri" charset="0"/>
                <a:cs typeface="Calibri" charset="0"/>
              </a:endParaRPr>
            </a:p>
          </p:txBody>
        </p:sp>
        <p:cxnSp>
          <p:nvCxnSpPr>
            <p:cNvPr id="55" name="Conector recto 54"/>
            <p:cNvCxnSpPr/>
            <p:nvPr/>
          </p:nvCxnSpPr>
          <p:spPr>
            <a:xfrm>
              <a:off x="8239491" y="4178910"/>
              <a:ext cx="0" cy="119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CuadroTexto 55"/>
            <p:cNvSpPr txBox="1"/>
            <p:nvPr/>
          </p:nvSpPr>
          <p:spPr>
            <a:xfrm>
              <a:off x="8296175" y="4344481"/>
              <a:ext cx="295564" cy="153888"/>
            </a:xfrm>
            <a:prstGeom prst="rect">
              <a:avLst/>
            </a:prstGeom>
            <a:noFill/>
          </p:spPr>
          <p:txBody>
            <a:bodyPr wrap="square" lIns="0" tIns="0" rIns="0" bIns="0" rtlCol="0">
              <a:spAutoFit/>
            </a:bodyPr>
            <a:lstStyle/>
            <a:p>
              <a:pPr algn="ctr"/>
              <a:r>
                <a:rPr lang="es-ES_tradnl" sz="900">
                  <a:latin typeface="Calibri" charset="0"/>
                  <a:ea typeface="Calibri" charset="0"/>
                  <a:cs typeface="Calibri" charset="0"/>
                </a:rPr>
                <a:t>&gt;110</a:t>
              </a:r>
              <a:endParaRPr lang="es-ES_tradnl" sz="900" dirty="0">
                <a:latin typeface="Calibri" charset="0"/>
                <a:ea typeface="Calibri" charset="0"/>
                <a:cs typeface="Calibri" charset="0"/>
              </a:endParaRPr>
            </a:p>
          </p:txBody>
        </p:sp>
        <p:cxnSp>
          <p:nvCxnSpPr>
            <p:cNvPr id="60" name="Conector recto 59"/>
            <p:cNvCxnSpPr/>
            <p:nvPr/>
          </p:nvCxnSpPr>
          <p:spPr>
            <a:xfrm flipH="1">
              <a:off x="2485358" y="4178910"/>
              <a:ext cx="79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2231292" y="4099881"/>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0</a:t>
              </a:r>
            </a:p>
          </p:txBody>
        </p:sp>
        <p:sp>
          <p:nvSpPr>
            <p:cNvPr id="65" name="CuadroTexto 64"/>
            <p:cNvSpPr txBox="1"/>
            <p:nvPr/>
          </p:nvSpPr>
          <p:spPr>
            <a:xfrm>
              <a:off x="2231292" y="3593629"/>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20</a:t>
              </a:r>
            </a:p>
          </p:txBody>
        </p:sp>
        <p:sp>
          <p:nvSpPr>
            <p:cNvPr id="67" name="CuadroTexto 66"/>
            <p:cNvSpPr txBox="1"/>
            <p:nvPr/>
          </p:nvSpPr>
          <p:spPr>
            <a:xfrm>
              <a:off x="2231292" y="3348544"/>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30</a:t>
              </a:r>
            </a:p>
          </p:txBody>
        </p:sp>
        <p:sp>
          <p:nvSpPr>
            <p:cNvPr id="70" name="CuadroTexto 69"/>
            <p:cNvSpPr txBox="1"/>
            <p:nvPr/>
          </p:nvSpPr>
          <p:spPr>
            <a:xfrm>
              <a:off x="2231292" y="3098698"/>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40</a:t>
              </a:r>
            </a:p>
          </p:txBody>
        </p:sp>
        <p:sp>
          <p:nvSpPr>
            <p:cNvPr id="72" name="CuadroTexto 71"/>
            <p:cNvSpPr txBox="1"/>
            <p:nvPr/>
          </p:nvSpPr>
          <p:spPr>
            <a:xfrm>
              <a:off x="2231292" y="2847569"/>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50</a:t>
              </a:r>
            </a:p>
          </p:txBody>
        </p:sp>
        <p:sp>
          <p:nvSpPr>
            <p:cNvPr id="74" name="CuadroTexto 73"/>
            <p:cNvSpPr txBox="1"/>
            <p:nvPr/>
          </p:nvSpPr>
          <p:spPr>
            <a:xfrm>
              <a:off x="2231292" y="2599171"/>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60</a:t>
              </a:r>
            </a:p>
          </p:txBody>
        </p:sp>
        <p:sp>
          <p:nvSpPr>
            <p:cNvPr id="76" name="CuadroTexto 75"/>
            <p:cNvSpPr txBox="1"/>
            <p:nvPr/>
          </p:nvSpPr>
          <p:spPr>
            <a:xfrm>
              <a:off x="2231292" y="2356627"/>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70</a:t>
              </a:r>
            </a:p>
          </p:txBody>
        </p:sp>
        <p:sp>
          <p:nvSpPr>
            <p:cNvPr id="78" name="CuadroTexto 77"/>
            <p:cNvSpPr txBox="1"/>
            <p:nvPr/>
          </p:nvSpPr>
          <p:spPr>
            <a:xfrm>
              <a:off x="2231292" y="2122858"/>
              <a:ext cx="236736" cy="169456"/>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80</a:t>
              </a:r>
            </a:p>
          </p:txBody>
        </p:sp>
        <p:sp>
          <p:nvSpPr>
            <p:cNvPr id="88" name="Rectángulo 87"/>
            <p:cNvSpPr/>
            <p:nvPr/>
          </p:nvSpPr>
          <p:spPr>
            <a:xfrm>
              <a:off x="4323639" y="3009153"/>
              <a:ext cx="238836" cy="1169758"/>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89" name="Rectángulo 88"/>
            <p:cNvSpPr/>
            <p:nvPr/>
          </p:nvSpPr>
          <p:spPr>
            <a:xfrm>
              <a:off x="4764720" y="2435656"/>
              <a:ext cx="238836" cy="1743255"/>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1" name="Rectángulo 90"/>
            <p:cNvSpPr/>
            <p:nvPr/>
          </p:nvSpPr>
          <p:spPr>
            <a:xfrm>
              <a:off x="5177187" y="3343299"/>
              <a:ext cx="238836" cy="835612"/>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2" name="Rectángulo 91"/>
            <p:cNvSpPr/>
            <p:nvPr/>
          </p:nvSpPr>
          <p:spPr>
            <a:xfrm>
              <a:off x="5668310" y="3510127"/>
              <a:ext cx="238836" cy="668784"/>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3" name="Rectángulo 92"/>
            <p:cNvSpPr/>
            <p:nvPr/>
          </p:nvSpPr>
          <p:spPr>
            <a:xfrm>
              <a:off x="6079006" y="3722427"/>
              <a:ext cx="238836" cy="456484"/>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4" name="Rectángulo 93"/>
            <p:cNvSpPr/>
            <p:nvPr/>
          </p:nvSpPr>
          <p:spPr>
            <a:xfrm>
              <a:off x="7002460" y="4012387"/>
              <a:ext cx="238836" cy="166524"/>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sp>
          <p:nvSpPr>
            <p:cNvPr id="95" name="Rectángulo 94"/>
            <p:cNvSpPr/>
            <p:nvPr/>
          </p:nvSpPr>
          <p:spPr>
            <a:xfrm>
              <a:off x="8296175" y="4095405"/>
              <a:ext cx="186922" cy="83506"/>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Calibri" panose="020F0502020204030204" pitchFamily="34" charset="0"/>
              </a:endParaRPr>
            </a:p>
          </p:txBody>
        </p:sp>
        <p:cxnSp>
          <p:nvCxnSpPr>
            <p:cNvPr id="8" name="Conector angular 7"/>
            <p:cNvCxnSpPr/>
            <p:nvPr/>
          </p:nvCxnSpPr>
          <p:spPr>
            <a:xfrm>
              <a:off x="2485358" y="2203650"/>
              <a:ext cx="6106381" cy="1975260"/>
            </a:xfrm>
            <a:prstGeom prst="bentConnector3">
              <a:avLst>
                <a:gd name="adj1" fmla="val 1334"/>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CuadroTexto 95"/>
            <p:cNvSpPr txBox="1"/>
            <p:nvPr/>
          </p:nvSpPr>
          <p:spPr>
            <a:xfrm>
              <a:off x="4918346" y="1867493"/>
              <a:ext cx="1387256" cy="203348"/>
            </a:xfrm>
            <a:prstGeom prst="rect">
              <a:avLst/>
            </a:prstGeom>
            <a:noFill/>
          </p:spPr>
          <p:txBody>
            <a:bodyPr wrap="square" lIns="0" tIns="0" rIns="0" bIns="0" rtlCol="0">
              <a:spAutoFit/>
            </a:bodyPr>
            <a:lstStyle/>
            <a:p>
              <a:pPr algn="ctr"/>
              <a:r>
                <a:rPr lang="es-ES_tradnl" sz="1200" b="1" dirty="0">
                  <a:latin typeface="Calibri" charset="0"/>
                  <a:ea typeface="Calibri" charset="0"/>
                  <a:cs typeface="Calibri" charset="0"/>
                </a:rPr>
                <a:t>HISTOGRAMA</a:t>
              </a:r>
            </a:p>
          </p:txBody>
        </p:sp>
        <p:sp>
          <p:nvSpPr>
            <p:cNvPr id="97" name="CuadroTexto 96"/>
            <p:cNvSpPr txBox="1"/>
            <p:nvPr/>
          </p:nvSpPr>
          <p:spPr>
            <a:xfrm>
              <a:off x="4606898" y="4547672"/>
              <a:ext cx="2122823" cy="203348"/>
            </a:xfrm>
            <a:prstGeom prst="rect">
              <a:avLst/>
            </a:prstGeom>
            <a:noFill/>
          </p:spPr>
          <p:txBody>
            <a:bodyPr wrap="square" lIns="0" tIns="0" rIns="0" bIns="0" rtlCol="0">
              <a:spAutoFit/>
            </a:bodyPr>
            <a:lstStyle/>
            <a:p>
              <a:pPr algn="ctr"/>
              <a:r>
                <a:rPr lang="es-ES_tradnl" sz="1200" b="1" dirty="0">
                  <a:latin typeface="Calibri" charset="0"/>
                  <a:ea typeface="Calibri" charset="0"/>
                  <a:cs typeface="Calibri" charset="0"/>
                </a:rPr>
                <a:t>Peso en kg (Intervalos)</a:t>
              </a:r>
            </a:p>
          </p:txBody>
        </p:sp>
      </p:grpSp>
      <p:graphicFrame>
        <p:nvGraphicFramePr>
          <p:cNvPr id="98" name="Tabla 97"/>
          <p:cNvGraphicFramePr>
            <a:graphicFrameLocks noGrp="1"/>
          </p:cNvGraphicFramePr>
          <p:nvPr>
            <p:extLst>
              <p:ext uri="{D42A27DB-BD31-4B8C-83A1-F6EECF244321}">
                <p14:modId xmlns:p14="http://schemas.microsoft.com/office/powerpoint/2010/main" val="2432167883"/>
              </p:ext>
            </p:extLst>
          </p:nvPr>
        </p:nvGraphicFramePr>
        <p:xfrm>
          <a:off x="513567" y="1876703"/>
          <a:ext cx="1766087" cy="307848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0000"/>
                    </a:ext>
                  </a:extLst>
                </a:gridCol>
                <a:gridCol w="972019">
                  <a:extLst>
                    <a:ext uri="{9D8B030D-6E8A-4147-A177-3AD203B41FA5}">
                      <a16:colId xmlns:a16="http://schemas.microsoft.com/office/drawing/2014/main" val="20001"/>
                    </a:ext>
                  </a:extLst>
                </a:gridCol>
              </a:tblGrid>
              <a:tr h="370840">
                <a:tc>
                  <a:txBody>
                    <a:bodyPr/>
                    <a:lstStyle/>
                    <a:p>
                      <a:r>
                        <a:rPr lang="es-ES_tradnl" sz="1100" dirty="0">
                          <a:latin typeface="Calibri" charset="0"/>
                          <a:ea typeface="Calibri" charset="0"/>
                          <a:cs typeface="Calibri" charset="0"/>
                        </a:rPr>
                        <a:t>Intervalos de Peso</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1C3"/>
                    </a:solidFill>
                  </a:tcPr>
                </a:tc>
                <a:tc>
                  <a:txBody>
                    <a:bodyPr/>
                    <a:lstStyle/>
                    <a:p>
                      <a:r>
                        <a:rPr lang="es-ES_tradnl" sz="1100" dirty="0">
                          <a:latin typeface="Calibri" charset="0"/>
                          <a:ea typeface="Calibri" charset="0"/>
                          <a:cs typeface="Calibri" charset="0"/>
                        </a:rPr>
                        <a:t>Nº</a:t>
                      </a:r>
                      <a:r>
                        <a:rPr lang="es-ES_tradnl" sz="1100" baseline="0" dirty="0">
                          <a:latin typeface="Calibri" charset="0"/>
                          <a:ea typeface="Calibri" charset="0"/>
                          <a:cs typeface="Calibri" charset="0"/>
                        </a:rPr>
                        <a:t> Pacientes (Frecuencia)</a:t>
                      </a:r>
                      <a:endParaRPr lang="es-ES_tradnl" sz="1100" dirty="0">
                        <a:latin typeface="Calibri" charset="0"/>
                        <a:ea typeface="Calibri" charset="0"/>
                        <a:cs typeface="Calibri"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1C3"/>
                    </a:solidFill>
                  </a:tcPr>
                </a:tc>
                <a:extLst>
                  <a:ext uri="{0D108BD9-81ED-4DB2-BD59-A6C34878D82A}">
                    <a16:rowId xmlns:a16="http://schemas.microsoft.com/office/drawing/2014/main" val="10000"/>
                  </a:ext>
                </a:extLst>
              </a:tr>
              <a:tr h="370840">
                <a:tc>
                  <a:txBody>
                    <a:bodyPr/>
                    <a:lstStyle/>
                    <a:p>
                      <a:pPr algn="ctr"/>
                      <a:r>
                        <a:rPr lang="es-ES_tradnl" sz="1200" dirty="0">
                          <a:latin typeface="Calibri" charset="0"/>
                          <a:ea typeface="Calibri" charset="0"/>
                          <a:cs typeface="Calibri" charset="0"/>
                        </a:rPr>
                        <a:t>&lt;50</a:t>
                      </a:r>
                    </a:p>
                    <a:p>
                      <a:pPr algn="ctr"/>
                      <a:r>
                        <a:rPr lang="es-ES_tradnl" sz="1200" dirty="0">
                          <a:latin typeface="Calibri" charset="0"/>
                          <a:ea typeface="Calibri" charset="0"/>
                          <a:cs typeface="Calibri" charset="0"/>
                        </a:rPr>
                        <a:t>50-55</a:t>
                      </a:r>
                    </a:p>
                    <a:p>
                      <a:pPr algn="ctr"/>
                      <a:r>
                        <a:rPr lang="es-ES_tradnl" sz="1200" dirty="0">
                          <a:latin typeface="Calibri" charset="0"/>
                          <a:ea typeface="Calibri" charset="0"/>
                          <a:cs typeface="Calibri" charset="0"/>
                        </a:rPr>
                        <a:t>55-60</a:t>
                      </a:r>
                    </a:p>
                    <a:p>
                      <a:pPr algn="ctr"/>
                      <a:r>
                        <a:rPr lang="es-ES_tradnl" sz="1200" dirty="0">
                          <a:latin typeface="Calibri" charset="0"/>
                          <a:ea typeface="Calibri" charset="0"/>
                          <a:cs typeface="Calibri" charset="0"/>
                        </a:rPr>
                        <a:t>60-65</a:t>
                      </a:r>
                    </a:p>
                    <a:p>
                      <a:pPr algn="ctr"/>
                      <a:r>
                        <a:rPr lang="es-ES_tradnl" sz="1200" dirty="0">
                          <a:latin typeface="Calibri" charset="0"/>
                          <a:ea typeface="Calibri" charset="0"/>
                          <a:cs typeface="Calibri" charset="0"/>
                        </a:rPr>
                        <a:t>65-70</a:t>
                      </a:r>
                    </a:p>
                    <a:p>
                      <a:pPr algn="ctr"/>
                      <a:r>
                        <a:rPr lang="es-ES_tradnl" sz="1200" dirty="0">
                          <a:latin typeface="Calibri" charset="0"/>
                          <a:ea typeface="Calibri" charset="0"/>
                          <a:cs typeface="Calibri" charset="0"/>
                        </a:rPr>
                        <a:t>70-75</a:t>
                      </a:r>
                    </a:p>
                    <a:p>
                      <a:pPr algn="ctr"/>
                      <a:r>
                        <a:rPr lang="es-ES_tradnl" sz="1200" dirty="0">
                          <a:latin typeface="Calibri" charset="0"/>
                          <a:ea typeface="Calibri" charset="0"/>
                          <a:cs typeface="Calibri" charset="0"/>
                        </a:rPr>
                        <a:t>75-80</a:t>
                      </a:r>
                    </a:p>
                    <a:p>
                      <a:pPr algn="ctr"/>
                      <a:r>
                        <a:rPr lang="es-ES_tradnl" sz="1200" dirty="0">
                          <a:latin typeface="Calibri" charset="0"/>
                          <a:ea typeface="Calibri" charset="0"/>
                          <a:cs typeface="Calibri" charset="0"/>
                        </a:rPr>
                        <a:t>80-85</a:t>
                      </a:r>
                    </a:p>
                    <a:p>
                      <a:pPr algn="ctr"/>
                      <a:r>
                        <a:rPr lang="es-ES_tradnl" sz="1200" dirty="0">
                          <a:latin typeface="Calibri" charset="0"/>
                          <a:ea typeface="Calibri" charset="0"/>
                          <a:cs typeface="Calibri" charset="0"/>
                        </a:rPr>
                        <a:t>85-90</a:t>
                      </a:r>
                    </a:p>
                    <a:p>
                      <a:pPr algn="ctr"/>
                      <a:r>
                        <a:rPr lang="es-ES_tradnl" sz="1200" dirty="0">
                          <a:latin typeface="Calibri" charset="0"/>
                          <a:ea typeface="Calibri" charset="0"/>
                          <a:cs typeface="Calibri" charset="0"/>
                        </a:rPr>
                        <a:t>90-95</a:t>
                      </a:r>
                    </a:p>
                    <a:p>
                      <a:pPr algn="ctr"/>
                      <a:r>
                        <a:rPr lang="es-ES_tradnl" sz="1200" dirty="0">
                          <a:latin typeface="Calibri" charset="0"/>
                          <a:ea typeface="Calibri" charset="0"/>
                          <a:cs typeface="Calibri" charset="0"/>
                        </a:rPr>
                        <a:t>95-100</a:t>
                      </a:r>
                    </a:p>
                    <a:p>
                      <a:pPr algn="ctr"/>
                      <a:r>
                        <a:rPr lang="es-ES_tradnl" sz="1200" dirty="0">
                          <a:latin typeface="Calibri" charset="0"/>
                          <a:ea typeface="Calibri" charset="0"/>
                          <a:cs typeface="Calibri" charset="0"/>
                        </a:rPr>
                        <a:t>100-105</a:t>
                      </a:r>
                    </a:p>
                    <a:p>
                      <a:pPr algn="ctr"/>
                      <a:r>
                        <a:rPr lang="es-ES_tradnl" sz="1200" dirty="0">
                          <a:latin typeface="Calibri" charset="0"/>
                          <a:ea typeface="Calibri" charset="0"/>
                          <a:cs typeface="Calibri" charset="0"/>
                        </a:rPr>
                        <a:t>105-110</a:t>
                      </a:r>
                    </a:p>
                    <a:p>
                      <a:pPr algn="ctr"/>
                      <a:r>
                        <a:rPr lang="es-ES_tradnl" sz="1200" dirty="0">
                          <a:latin typeface="Calibri" charset="0"/>
                          <a:ea typeface="Calibri" charset="0"/>
                          <a:cs typeface="Calibri" charset="0"/>
                        </a:rPr>
                        <a:t>&gt;110</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9E7ED"/>
                    </a:solidFill>
                  </a:tcPr>
                </a:tc>
                <a:tc>
                  <a:txBody>
                    <a:bodyPr/>
                    <a:lstStyle/>
                    <a:p>
                      <a:pPr algn="ctr"/>
                      <a:r>
                        <a:rPr lang="es-ES_tradnl" sz="1200" dirty="0">
                          <a:latin typeface="Calibri" charset="0"/>
                          <a:ea typeface="Calibri" charset="0"/>
                          <a:cs typeface="Calibri" charset="0"/>
                        </a:rPr>
                        <a:t>0</a:t>
                      </a:r>
                    </a:p>
                    <a:p>
                      <a:pPr algn="ctr"/>
                      <a:r>
                        <a:rPr lang="es-ES_tradnl" sz="1200" dirty="0">
                          <a:latin typeface="Calibri" charset="0"/>
                          <a:ea typeface="Calibri" charset="0"/>
                          <a:cs typeface="Calibri" charset="0"/>
                        </a:rPr>
                        <a:t>0</a:t>
                      </a:r>
                    </a:p>
                    <a:p>
                      <a:pPr algn="ctr"/>
                      <a:r>
                        <a:rPr lang="es-ES_tradnl" sz="1200" dirty="0">
                          <a:latin typeface="Calibri" charset="0"/>
                          <a:ea typeface="Calibri" charset="0"/>
                          <a:cs typeface="Calibri" charset="0"/>
                        </a:rPr>
                        <a:t>1</a:t>
                      </a:r>
                    </a:p>
                    <a:p>
                      <a:pPr algn="ctr"/>
                      <a:r>
                        <a:rPr lang="es-ES_tradnl" sz="1200" dirty="0">
                          <a:latin typeface="Calibri" charset="0"/>
                          <a:ea typeface="Calibri" charset="0"/>
                          <a:cs typeface="Calibri" charset="0"/>
                        </a:rPr>
                        <a:t>17</a:t>
                      </a:r>
                    </a:p>
                    <a:p>
                      <a:pPr algn="ctr"/>
                      <a:r>
                        <a:rPr lang="es-ES_tradnl" sz="1200" dirty="0">
                          <a:latin typeface="Calibri" charset="0"/>
                          <a:ea typeface="Calibri" charset="0"/>
                          <a:cs typeface="Calibri" charset="0"/>
                        </a:rPr>
                        <a:t>48</a:t>
                      </a:r>
                    </a:p>
                    <a:p>
                      <a:pPr algn="ctr"/>
                      <a:r>
                        <a:rPr lang="es-ES_tradnl" sz="1200" dirty="0">
                          <a:latin typeface="Calibri" charset="0"/>
                          <a:ea typeface="Calibri" charset="0"/>
                          <a:cs typeface="Calibri" charset="0"/>
                        </a:rPr>
                        <a:t>70</a:t>
                      </a:r>
                    </a:p>
                    <a:p>
                      <a:pPr algn="ctr"/>
                      <a:r>
                        <a:rPr lang="es-ES_tradnl" sz="1200" dirty="0">
                          <a:latin typeface="Calibri" charset="0"/>
                          <a:ea typeface="Calibri" charset="0"/>
                          <a:cs typeface="Calibri" charset="0"/>
                        </a:rPr>
                        <a:t>32</a:t>
                      </a:r>
                    </a:p>
                    <a:p>
                      <a:pPr algn="ctr"/>
                      <a:r>
                        <a:rPr lang="es-ES_tradnl" sz="1200" dirty="0">
                          <a:latin typeface="Calibri" charset="0"/>
                          <a:ea typeface="Calibri" charset="0"/>
                          <a:cs typeface="Calibri" charset="0"/>
                        </a:rPr>
                        <a:t>28</a:t>
                      </a:r>
                    </a:p>
                    <a:p>
                      <a:pPr algn="ctr"/>
                      <a:r>
                        <a:rPr lang="es-ES_tradnl" sz="1200" dirty="0">
                          <a:latin typeface="Calibri" charset="0"/>
                          <a:ea typeface="Calibri" charset="0"/>
                          <a:cs typeface="Calibri" charset="0"/>
                        </a:rPr>
                        <a:t>16</a:t>
                      </a:r>
                    </a:p>
                    <a:p>
                      <a:pPr algn="ctr"/>
                      <a:r>
                        <a:rPr lang="es-ES_tradnl" sz="1200" dirty="0">
                          <a:latin typeface="Calibri" charset="0"/>
                          <a:ea typeface="Calibri" charset="0"/>
                          <a:cs typeface="Calibri" charset="0"/>
                        </a:rPr>
                        <a:t>0</a:t>
                      </a:r>
                    </a:p>
                    <a:p>
                      <a:pPr algn="ctr"/>
                      <a:r>
                        <a:rPr lang="es-ES_tradnl" sz="1200" dirty="0">
                          <a:latin typeface="Calibri" charset="0"/>
                          <a:ea typeface="Calibri" charset="0"/>
                          <a:cs typeface="Calibri" charset="0"/>
                        </a:rPr>
                        <a:t>3</a:t>
                      </a:r>
                    </a:p>
                    <a:p>
                      <a:pPr algn="ctr"/>
                      <a:r>
                        <a:rPr lang="es-ES_tradnl" sz="1200" dirty="0">
                          <a:latin typeface="Calibri" charset="0"/>
                          <a:ea typeface="Calibri" charset="0"/>
                          <a:cs typeface="Calibri" charset="0"/>
                        </a:rPr>
                        <a:t>0</a:t>
                      </a:r>
                    </a:p>
                    <a:p>
                      <a:pPr algn="ctr"/>
                      <a:r>
                        <a:rPr lang="es-ES_tradnl" sz="1200" dirty="0">
                          <a:latin typeface="Calibri" charset="0"/>
                          <a:ea typeface="Calibri" charset="0"/>
                          <a:cs typeface="Calibri" charset="0"/>
                        </a:rPr>
                        <a:t>0</a:t>
                      </a:r>
                    </a:p>
                    <a:p>
                      <a:pPr algn="ctr"/>
                      <a:r>
                        <a:rPr lang="es-ES_tradnl" sz="1200" dirty="0">
                          <a:latin typeface="Calibri" charset="0"/>
                          <a:ea typeface="Calibri" charset="0"/>
                          <a:cs typeface="Calibri" charset="0"/>
                        </a:rPr>
                        <a:t>1</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B9E7ED"/>
                    </a:solidFill>
                  </a:tcPr>
                </a:tc>
                <a:extLst>
                  <a:ext uri="{0D108BD9-81ED-4DB2-BD59-A6C34878D82A}">
                    <a16:rowId xmlns:a16="http://schemas.microsoft.com/office/drawing/2014/main" val="10001"/>
                  </a:ext>
                </a:extLst>
              </a:tr>
            </a:tbl>
          </a:graphicData>
        </a:graphic>
      </p:graphicFrame>
      <p:sp>
        <p:nvSpPr>
          <p:cNvPr id="68" name="CuadroTexto 67">
            <a:extLst>
              <a:ext uri="{FF2B5EF4-FFF2-40B4-BE49-F238E27FC236}">
                <a16:creationId xmlns:a16="http://schemas.microsoft.com/office/drawing/2014/main" id="{C358A819-8AC0-6949-8EE3-BFD93F14561A}"/>
              </a:ext>
            </a:extLst>
          </p:cNvPr>
          <p:cNvSpPr txBox="1"/>
          <p:nvPr/>
        </p:nvSpPr>
        <p:spPr>
          <a:xfrm rot="16200000">
            <a:off x="1989909" y="3031849"/>
            <a:ext cx="1259808" cy="369332"/>
          </a:xfrm>
          <a:prstGeom prst="rect">
            <a:avLst/>
          </a:prstGeom>
          <a:noFill/>
        </p:spPr>
        <p:txBody>
          <a:bodyPr wrap="square" lIns="0" tIns="0" rIns="0" bIns="0" rtlCol="0">
            <a:spAutoFit/>
          </a:bodyPr>
          <a:lstStyle/>
          <a:p>
            <a:pPr algn="ctr"/>
            <a:r>
              <a:rPr lang="es-ES_tradnl" sz="1200" b="1" dirty="0">
                <a:latin typeface="Calibri" charset="0"/>
                <a:ea typeface="Calibri" charset="0"/>
                <a:cs typeface="Calibri" charset="0"/>
              </a:rPr>
              <a:t>N° de Pacientes (Frecuencias)</a:t>
            </a:r>
          </a:p>
        </p:txBody>
      </p:sp>
    </p:spTree>
    <p:extLst>
      <p:ext uri="{BB962C8B-B14F-4D97-AF65-F5344CB8AC3E}">
        <p14:creationId xmlns:p14="http://schemas.microsoft.com/office/powerpoint/2010/main" val="1001021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0" y="921866"/>
            <a:ext cx="4669309" cy="3078856"/>
          </a:xfrm>
          <a:prstGeom prst="rect">
            <a:avLst/>
          </a:prstGeom>
        </p:spPr>
        <p:txBody>
          <a:bodyPr wrap="square" lIns="0" tIns="0" rIns="0" bIns="46800">
            <a:spAutoFit/>
          </a:bodyPr>
          <a:lstStyle/>
          <a:p>
            <a:pPr marL="223838" indent="-223838">
              <a:spcAft>
                <a:spcPts val="600"/>
              </a:spcAft>
              <a:buFont typeface="+mj-lt"/>
              <a:buAutoNum type="arabicPeriod" startAt="4"/>
            </a:pPr>
            <a:r>
              <a:rPr lang="en-US" sz="1600" b="1" dirty="0">
                <a:solidFill>
                  <a:srgbClr val="714FA0"/>
                </a:solidFill>
                <a:latin typeface="Calibri" charset="0"/>
                <a:ea typeface="Calibri" charset="0"/>
                <a:cs typeface="Calibri" charset="0"/>
              </a:rPr>
              <a:t>HISTOGRAMA - Ejemplo</a:t>
            </a:r>
          </a:p>
          <a:p>
            <a:pPr marL="404813" indent="-180975">
              <a:buFont typeface="Arial" charset="0"/>
              <a:buChar char="•"/>
            </a:pPr>
            <a:r>
              <a:rPr lang="es-ES" sz="1600" b="1" dirty="0">
                <a:latin typeface="Calibri" charset="0"/>
                <a:ea typeface="Calibri" charset="0"/>
                <a:cs typeface="Calibri" charset="0"/>
              </a:rPr>
              <a:t>¿Cuál es la tendencia central? </a:t>
            </a:r>
            <a:r>
              <a:rPr lang="es-ES" sz="1600" dirty="0">
                <a:latin typeface="Calibri" charset="0"/>
                <a:ea typeface="Calibri" charset="0"/>
                <a:cs typeface="Calibri" charset="0"/>
              </a:rPr>
              <a:t>La mayoría de los pacientes pesa entre 70 kg a 75 kg.</a:t>
            </a:r>
          </a:p>
          <a:p>
            <a:pPr marL="404813" indent="-180975">
              <a:buFont typeface="Arial" charset="0"/>
              <a:buChar char="•"/>
            </a:pPr>
            <a:endParaRPr lang="es-ES" sz="1600" dirty="0">
              <a:latin typeface="Calibri" charset="0"/>
              <a:ea typeface="Calibri" charset="0"/>
              <a:cs typeface="Calibri" charset="0"/>
            </a:endParaRPr>
          </a:p>
          <a:p>
            <a:pPr marL="404813" indent="-180975">
              <a:buFont typeface="Arial" charset="0"/>
              <a:buChar char="•"/>
            </a:pPr>
            <a:r>
              <a:rPr lang="es-ES" sz="1600" b="1" dirty="0">
                <a:latin typeface="Calibri" charset="0"/>
                <a:ea typeface="Calibri" charset="0"/>
                <a:cs typeface="Calibri" charset="0"/>
              </a:rPr>
              <a:t>¿Cuál es el rango de los pesos?</a:t>
            </a:r>
          </a:p>
          <a:p>
            <a:pPr marL="363538"/>
            <a:r>
              <a:rPr lang="es-ES" sz="1600" dirty="0">
                <a:latin typeface="Calibri" charset="0"/>
                <a:ea typeface="Calibri" charset="0"/>
                <a:cs typeface="Calibri" charset="0"/>
              </a:rPr>
              <a:t>Tenemos los 55 kg hasta más de 110 kg</a:t>
            </a:r>
          </a:p>
          <a:p>
            <a:pPr marL="404813" indent="-180975">
              <a:buFont typeface="Arial" charset="0"/>
              <a:buChar char="•"/>
            </a:pPr>
            <a:endParaRPr lang="es-ES" sz="1600" dirty="0">
              <a:latin typeface="Calibri" charset="0"/>
              <a:ea typeface="Calibri" charset="0"/>
              <a:cs typeface="Calibri" charset="0"/>
            </a:endParaRPr>
          </a:p>
          <a:p>
            <a:pPr marL="404813" indent="-180975">
              <a:buFont typeface="Arial" charset="0"/>
              <a:buChar char="•"/>
            </a:pPr>
            <a:r>
              <a:rPr lang="es-ES" sz="1600" b="1" dirty="0">
                <a:latin typeface="Calibri" charset="0"/>
                <a:ea typeface="Calibri" charset="0"/>
                <a:cs typeface="Calibri" charset="0"/>
              </a:rPr>
              <a:t>¿Muchos o pocos pacientes por encima de 90 Kg?</a:t>
            </a:r>
          </a:p>
          <a:p>
            <a:pPr marL="363538"/>
            <a:r>
              <a:rPr lang="es-ES" sz="1600" dirty="0">
                <a:latin typeface="Calibri" charset="0"/>
                <a:ea typeface="Calibri" charset="0"/>
                <a:cs typeface="Calibri" charset="0"/>
              </a:rPr>
              <a:t>Existen 4 pacientes con sobrepeso.</a:t>
            </a:r>
          </a:p>
          <a:p>
            <a:pPr marL="404813" indent="-180975">
              <a:buFont typeface="Arial" charset="0"/>
              <a:buChar char="•"/>
            </a:pPr>
            <a:endParaRPr lang="es-ES" sz="1600" dirty="0">
              <a:latin typeface="Calibri" charset="0"/>
              <a:ea typeface="Calibri" charset="0"/>
              <a:cs typeface="Calibri" charset="0"/>
            </a:endParaRPr>
          </a:p>
          <a:p>
            <a:pPr marL="404813" indent="-180975">
              <a:buFont typeface="Arial" charset="0"/>
              <a:buChar char="•"/>
            </a:pPr>
            <a:r>
              <a:rPr lang="es-ES" sz="1600" b="1" dirty="0">
                <a:latin typeface="Calibri" charset="0"/>
                <a:ea typeface="Calibri" charset="0"/>
                <a:cs typeface="Calibri" charset="0"/>
              </a:rPr>
              <a:t>¿Muchos o pocos pacientes por debajo de 60 Kg?</a:t>
            </a:r>
          </a:p>
          <a:p>
            <a:pPr marL="363538"/>
            <a:r>
              <a:rPr lang="es-ES" sz="1600" dirty="0">
                <a:latin typeface="Calibri" charset="0"/>
                <a:ea typeface="Calibri" charset="0"/>
                <a:cs typeface="Calibri" charset="0"/>
              </a:rPr>
              <a:t>Existe 1 paciente que pesa entre 55 kg a 60 kg</a:t>
            </a:r>
            <a:endParaRPr lang="es-PE" sz="1600" dirty="0">
              <a:latin typeface="Calibri" charset="0"/>
              <a:ea typeface="Calibri" charset="0"/>
              <a:cs typeface="Calibri" charset="0"/>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599" y="1477911"/>
            <a:ext cx="3608938" cy="3608938"/>
          </a:xfrm>
          <a:prstGeom prst="rect">
            <a:avLst/>
          </a:prstGeom>
        </p:spPr>
      </p:pic>
    </p:spTree>
    <p:extLst>
      <p:ext uri="{BB962C8B-B14F-4D97-AF65-F5344CB8AC3E}">
        <p14:creationId xmlns:p14="http://schemas.microsoft.com/office/powerpoint/2010/main" val="864075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a libre 5"/>
          <p:cNvSpPr/>
          <p:nvPr/>
        </p:nvSpPr>
        <p:spPr>
          <a:xfrm>
            <a:off x="2621280" y="2861647"/>
            <a:ext cx="3570284" cy="941319"/>
          </a:xfrm>
          <a:custGeom>
            <a:avLst/>
            <a:gdLst>
              <a:gd name="connsiteX0" fmla="*/ 0 w 3570284"/>
              <a:gd name="connsiteY0" fmla="*/ 941319 h 941319"/>
              <a:gd name="connsiteX1" fmla="*/ 211015 w 3570284"/>
              <a:gd name="connsiteY1" fmla="*/ 777196 h 941319"/>
              <a:gd name="connsiteX2" fmla="*/ 393895 w 3570284"/>
              <a:gd name="connsiteY2" fmla="*/ 533356 h 941319"/>
              <a:gd name="connsiteX3" fmla="*/ 586154 w 3570284"/>
              <a:gd name="connsiteY3" fmla="*/ 359855 h 941319"/>
              <a:gd name="connsiteX4" fmla="*/ 806548 w 3570284"/>
              <a:gd name="connsiteY4" fmla="*/ 284827 h 941319"/>
              <a:gd name="connsiteX5" fmla="*/ 980049 w 3570284"/>
              <a:gd name="connsiteY5" fmla="*/ 219178 h 941319"/>
              <a:gd name="connsiteX6" fmla="*/ 1392702 w 3570284"/>
              <a:gd name="connsiteY6" fmla="*/ 162907 h 941319"/>
              <a:gd name="connsiteX7" fmla="*/ 2063262 w 3570284"/>
              <a:gd name="connsiteY7" fmla="*/ 106636 h 941319"/>
              <a:gd name="connsiteX8" fmla="*/ 2869809 w 3570284"/>
              <a:gd name="connsiteY8" fmla="*/ 50365 h 941319"/>
              <a:gd name="connsiteX9" fmla="*/ 3474720 w 3570284"/>
              <a:gd name="connsiteY9" fmla="*/ 3473 h 941319"/>
              <a:gd name="connsiteX10" fmla="*/ 3568505 w 3570284"/>
              <a:gd name="connsiteY10" fmla="*/ 3473 h 941319"/>
              <a:gd name="connsiteX11" fmla="*/ 3568505 w 3570284"/>
              <a:gd name="connsiteY11" fmla="*/ 3473 h 94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0284" h="941319">
                <a:moveTo>
                  <a:pt x="0" y="941319"/>
                </a:moveTo>
                <a:cubicBezTo>
                  <a:pt x="72683" y="893254"/>
                  <a:pt x="145366" y="845190"/>
                  <a:pt x="211015" y="777196"/>
                </a:cubicBezTo>
                <a:cubicBezTo>
                  <a:pt x="276664" y="709202"/>
                  <a:pt x="331372" y="602913"/>
                  <a:pt x="393895" y="533356"/>
                </a:cubicBezTo>
                <a:cubicBezTo>
                  <a:pt x="456418" y="463799"/>
                  <a:pt x="517379" y="401276"/>
                  <a:pt x="586154" y="359855"/>
                </a:cubicBezTo>
                <a:cubicBezTo>
                  <a:pt x="654929" y="318434"/>
                  <a:pt x="740899" y="308273"/>
                  <a:pt x="806548" y="284827"/>
                </a:cubicBezTo>
                <a:cubicBezTo>
                  <a:pt x="872197" y="261381"/>
                  <a:pt x="882357" y="239498"/>
                  <a:pt x="980049" y="219178"/>
                </a:cubicBezTo>
                <a:cubicBezTo>
                  <a:pt x="1077741" y="198858"/>
                  <a:pt x="1212167" y="181664"/>
                  <a:pt x="1392702" y="162907"/>
                </a:cubicBezTo>
                <a:cubicBezTo>
                  <a:pt x="1573237" y="144150"/>
                  <a:pt x="2063262" y="106636"/>
                  <a:pt x="2063262" y="106636"/>
                </a:cubicBezTo>
                <a:lnTo>
                  <a:pt x="2869809" y="50365"/>
                </a:lnTo>
                <a:lnTo>
                  <a:pt x="3474720" y="3473"/>
                </a:lnTo>
                <a:cubicBezTo>
                  <a:pt x="3591169" y="-4342"/>
                  <a:pt x="3568505" y="3473"/>
                  <a:pt x="3568505" y="3473"/>
                </a:cubicBezTo>
                <a:lnTo>
                  <a:pt x="3568505" y="3473"/>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aphicFrame>
        <p:nvGraphicFramePr>
          <p:cNvPr id="7" name="Tabla 6"/>
          <p:cNvGraphicFramePr>
            <a:graphicFrameLocks noGrp="1"/>
          </p:cNvGraphicFramePr>
          <p:nvPr>
            <p:extLst>
              <p:ext uri="{D42A27DB-BD31-4B8C-83A1-F6EECF244321}">
                <p14:modId xmlns:p14="http://schemas.microsoft.com/office/powerpoint/2010/main" val="1415449871"/>
              </p:ext>
            </p:extLst>
          </p:nvPr>
        </p:nvGraphicFramePr>
        <p:xfrm>
          <a:off x="2498725" y="2852818"/>
          <a:ext cx="3703590" cy="1381895"/>
        </p:xfrm>
        <a:graphic>
          <a:graphicData uri="http://schemas.openxmlformats.org/drawingml/2006/table">
            <a:tbl>
              <a:tblPr firstRow="1" bandRow="1">
                <a:tableStyleId>{5C22544A-7EE6-4342-B048-85BDC9FD1C3A}</a:tableStyleId>
              </a:tblPr>
              <a:tblGrid>
                <a:gridCol w="3703590">
                  <a:extLst>
                    <a:ext uri="{9D8B030D-6E8A-4147-A177-3AD203B41FA5}">
                      <a16:colId xmlns:a16="http://schemas.microsoft.com/office/drawing/2014/main" val="20000"/>
                    </a:ext>
                  </a:extLst>
                </a:gridCol>
              </a:tblGrid>
              <a:tr h="276379">
                <a:tc>
                  <a:txBody>
                    <a:bodyPr/>
                    <a:lstStyle/>
                    <a:p>
                      <a:endParaRPr lang="es-ES_tradnl" sz="1300" b="0" i="0" dirty="0">
                        <a:latin typeface="Calibri" panose="020F0502020204030204" pitchFamily="34" charset="0"/>
                      </a:endParaRPr>
                    </a:p>
                  </a:txBody>
                  <a:tcPr marL="68149" marR="68149" marT="34074" marB="34074">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0"/>
                  </a:ext>
                </a:extLst>
              </a:tr>
              <a:tr h="276379">
                <a:tc>
                  <a:txBody>
                    <a:bodyPr/>
                    <a:lstStyle/>
                    <a:p>
                      <a:endParaRPr lang="es-ES_tradnl" sz="1300" b="0" i="0" dirty="0">
                        <a:latin typeface="Calibri" panose="020F0502020204030204" pitchFamily="34" charset="0"/>
                      </a:endParaRPr>
                    </a:p>
                  </a:txBody>
                  <a:tcPr marL="68149" marR="68149" marT="34074" marB="34074">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276379">
                <a:tc>
                  <a:txBody>
                    <a:bodyPr/>
                    <a:lstStyle/>
                    <a:p>
                      <a:endParaRPr lang="es-ES_tradnl" sz="1300" b="0" i="0" dirty="0">
                        <a:latin typeface="Calibri" panose="020F0502020204030204" pitchFamily="34" charset="0"/>
                      </a:endParaRPr>
                    </a:p>
                  </a:txBody>
                  <a:tcPr marL="68149" marR="68149" marT="34074" marB="34074">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276379">
                <a:tc>
                  <a:txBody>
                    <a:bodyPr/>
                    <a:lstStyle/>
                    <a:p>
                      <a:endParaRPr lang="es-ES_tradnl" sz="1300" b="0" i="0" dirty="0">
                        <a:latin typeface="Calibri" panose="020F0502020204030204" pitchFamily="34" charset="0"/>
                      </a:endParaRPr>
                    </a:p>
                  </a:txBody>
                  <a:tcPr marL="68149" marR="68149" marT="34074" marB="34074">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r h="276379">
                <a:tc>
                  <a:txBody>
                    <a:bodyPr/>
                    <a:lstStyle/>
                    <a:p>
                      <a:endParaRPr lang="es-ES_tradnl" sz="1300" b="0" i="0" dirty="0">
                        <a:latin typeface="Calibri" panose="020F0502020204030204" pitchFamily="34" charset="0"/>
                      </a:endParaRPr>
                    </a:p>
                  </a:txBody>
                  <a:tcPr marL="68149" marR="68149" marT="34074" marB="34074">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88" name="Rectángulo 87"/>
          <p:cNvSpPr/>
          <p:nvPr/>
        </p:nvSpPr>
        <p:spPr>
          <a:xfrm>
            <a:off x="3948308"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CuadroTexto 34"/>
          <p:cNvSpPr txBox="1"/>
          <p:nvPr/>
        </p:nvSpPr>
        <p:spPr>
          <a:xfrm rot="17222798">
            <a:off x="3841194" y="4788005"/>
            <a:ext cx="97745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Errores de texto</a:t>
            </a:r>
            <a:endParaRPr lang="es-ES_tradnl" sz="1050" dirty="0">
              <a:latin typeface="Calibri" charset="0"/>
              <a:ea typeface="Calibri" charset="0"/>
              <a:cs typeface="Calibri" charset="0"/>
            </a:endParaRPr>
          </a:p>
        </p:txBody>
      </p:sp>
      <p:sp>
        <p:nvSpPr>
          <p:cNvPr id="32" name="CuadroTexto 31"/>
          <p:cNvSpPr txBox="1"/>
          <p:nvPr/>
        </p:nvSpPr>
        <p:spPr>
          <a:xfrm rot="17222798">
            <a:off x="3707880" y="4730723"/>
            <a:ext cx="857621"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ganancia</a:t>
            </a:r>
            <a:endParaRPr lang="es-ES_tradnl" sz="1050" dirty="0">
              <a:latin typeface="Calibri" charset="0"/>
              <a:ea typeface="Calibri" charset="0"/>
              <a:cs typeface="Calibri" charset="0"/>
            </a:endParaRPr>
          </a:p>
        </p:txBody>
      </p:sp>
      <p:sp>
        <p:nvSpPr>
          <p:cNvPr id="30" name="CuadroTexto 29"/>
          <p:cNvSpPr txBox="1"/>
          <p:nvPr/>
        </p:nvSpPr>
        <p:spPr>
          <a:xfrm rot="17222798">
            <a:off x="3509249" y="4730723"/>
            <a:ext cx="857621"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tintas</a:t>
            </a:r>
            <a:endParaRPr lang="es-ES_tradnl" sz="1050" dirty="0">
              <a:latin typeface="Calibri" charset="0"/>
              <a:ea typeface="Calibri" charset="0"/>
              <a:cs typeface="Calibri" charset="0"/>
            </a:endParaRPr>
          </a:p>
        </p:txBody>
      </p:sp>
      <p:sp>
        <p:nvSpPr>
          <p:cNvPr id="26" name="CuadroTexto 25"/>
          <p:cNvSpPr txBox="1"/>
          <p:nvPr/>
        </p:nvSpPr>
        <p:spPr>
          <a:xfrm rot="17222798">
            <a:off x="3319902" y="4575658"/>
            <a:ext cx="533240"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papel</a:t>
            </a:r>
            <a:endParaRPr lang="es-ES_tradnl" sz="1050" dirty="0">
              <a:latin typeface="Calibri" charset="0"/>
              <a:ea typeface="Calibri" charset="0"/>
              <a:cs typeface="Calibri" charset="0"/>
            </a:endParaRPr>
          </a:p>
        </p:txBody>
      </p:sp>
      <p:sp>
        <p:nvSpPr>
          <p:cNvPr id="2" name="Rectangle 5"/>
          <p:cNvSpPr/>
          <p:nvPr/>
        </p:nvSpPr>
        <p:spPr>
          <a:xfrm>
            <a:off x="503238" y="212461"/>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493446" y="558955"/>
            <a:ext cx="7825951" cy="1693862"/>
          </a:xfrm>
          <a:prstGeom prst="rect">
            <a:avLst/>
          </a:prstGeom>
        </p:spPr>
        <p:txBody>
          <a:bodyPr wrap="square" lIns="0" tIns="0" rIns="0" bIns="46800">
            <a:spAutoFit/>
          </a:bodyPr>
          <a:lstStyle/>
          <a:p>
            <a:pPr marL="223838" indent="-223838">
              <a:spcAft>
                <a:spcPts val="600"/>
              </a:spcAft>
              <a:buFont typeface="+mj-lt"/>
              <a:buAutoNum type="arabicPeriod" startAt="5"/>
            </a:pPr>
            <a:r>
              <a:rPr lang="en-US" sz="1600" b="1" dirty="0">
                <a:solidFill>
                  <a:srgbClr val="714FA0"/>
                </a:solidFill>
                <a:latin typeface="Calibri" charset="0"/>
                <a:ea typeface="Calibri" charset="0"/>
                <a:cs typeface="Calibri" charset="0"/>
              </a:rPr>
              <a:t>DIAGRAMA DE PARETO</a:t>
            </a:r>
          </a:p>
          <a:p>
            <a:pPr marL="223838">
              <a:spcAft>
                <a:spcPts val="0"/>
              </a:spcAft>
            </a:pPr>
            <a:r>
              <a:rPr lang="es-ES" sz="1600" b="1" dirty="0">
                <a:latin typeface="Calibri" charset="0"/>
                <a:ea typeface="Calibri" charset="0"/>
                <a:cs typeface="Calibri" charset="0"/>
              </a:rPr>
              <a:t>Descripción:</a:t>
            </a:r>
            <a:endParaRPr lang="es-PE" sz="1600" b="1" dirty="0">
              <a:latin typeface="Calibri" charset="0"/>
              <a:ea typeface="Calibri" charset="0"/>
              <a:cs typeface="Calibri" charset="0"/>
            </a:endParaRPr>
          </a:p>
          <a:p>
            <a:pPr marL="223838" algn="just"/>
            <a:r>
              <a:rPr lang="es-ES" sz="1400" dirty="0">
                <a:latin typeface="Calibri" charset="0"/>
                <a:ea typeface="Calibri" charset="0"/>
                <a:cs typeface="Calibri" charset="0"/>
              </a:rPr>
              <a:t>Un diagrama de Pareto es una técnica que permite clasificar gráficamente la información de mayor a menor relevancia, con el objetivo de reconocer los problemas más importantes en los que deberías enfocarte y solucionar. Esta técnica se basa en el principio de Pareto o regla 80/20, la cual establece una relación de correspondencia entre los grupos 80-20, donde el 80 % de las consecuencias provienen del 20 % de las causas. </a:t>
            </a:r>
            <a:endParaRPr lang="es-PE" sz="1400" dirty="0">
              <a:latin typeface="Calibri" charset="0"/>
              <a:ea typeface="Calibri" charset="0"/>
              <a:cs typeface="Calibri" charset="0"/>
            </a:endParaRPr>
          </a:p>
        </p:txBody>
      </p:sp>
      <p:sp>
        <p:nvSpPr>
          <p:cNvPr id="4" name="CuadroTexto 3"/>
          <p:cNvSpPr txBox="1"/>
          <p:nvPr/>
        </p:nvSpPr>
        <p:spPr>
          <a:xfrm>
            <a:off x="2013780" y="2229972"/>
            <a:ext cx="4632277" cy="307777"/>
          </a:xfrm>
          <a:prstGeom prst="rect">
            <a:avLst/>
          </a:prstGeom>
          <a:noFill/>
        </p:spPr>
        <p:txBody>
          <a:bodyPr wrap="square" rtlCol="0">
            <a:spAutoFit/>
          </a:bodyPr>
          <a:lstStyle/>
          <a:p>
            <a:pPr algn="ctr"/>
            <a:r>
              <a:rPr lang="es-ES_tradnl" sz="1400" b="1" dirty="0">
                <a:latin typeface="Calibri" charset="0"/>
                <a:ea typeface="Calibri" charset="0"/>
                <a:cs typeface="Calibri" charset="0"/>
              </a:rPr>
              <a:t>Diagrama Pareto nº reclamaciones empresa gráfica</a:t>
            </a:r>
          </a:p>
        </p:txBody>
      </p:sp>
      <p:sp>
        <p:nvSpPr>
          <p:cNvPr id="8" name="CuadroTexto 7"/>
          <p:cNvSpPr txBox="1"/>
          <p:nvPr/>
        </p:nvSpPr>
        <p:spPr>
          <a:xfrm>
            <a:off x="1498804" y="4436344"/>
            <a:ext cx="896780" cy="184666"/>
          </a:xfrm>
          <a:prstGeom prst="rect">
            <a:avLst/>
          </a:prstGeom>
          <a:noFill/>
        </p:spPr>
        <p:txBody>
          <a:bodyPr wrap="square" lIns="0" tIns="0" rIns="0" bIns="0" rtlCol="0">
            <a:spAutoFit/>
          </a:bodyPr>
          <a:lstStyle/>
          <a:p>
            <a:pPr algn="ctr"/>
            <a:r>
              <a:rPr lang="es-ES_tradnl" sz="1200" b="1">
                <a:latin typeface="Calibri" charset="0"/>
                <a:ea typeface="Calibri" charset="0"/>
                <a:cs typeface="Calibri" charset="0"/>
              </a:rPr>
              <a:t>Causas</a:t>
            </a:r>
            <a:endParaRPr lang="es-ES_tradnl" sz="1200" b="1" dirty="0">
              <a:latin typeface="Calibri" charset="0"/>
              <a:ea typeface="Calibri" charset="0"/>
              <a:cs typeface="Calibri" charset="0"/>
            </a:endParaRPr>
          </a:p>
        </p:txBody>
      </p:sp>
      <p:cxnSp>
        <p:nvCxnSpPr>
          <p:cNvPr id="10" name="Conector recto 9"/>
          <p:cNvCxnSpPr/>
          <p:nvPr/>
        </p:nvCxnSpPr>
        <p:spPr>
          <a:xfrm>
            <a:off x="2520422"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rot="17308919">
            <a:off x="2267119" y="4555315"/>
            <a:ext cx="49038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Arrugas</a:t>
            </a:r>
            <a:endParaRPr lang="es-ES_tradnl" sz="1050" dirty="0">
              <a:latin typeface="Calibri" charset="0"/>
              <a:ea typeface="Calibri" charset="0"/>
              <a:cs typeface="Calibri" charset="0"/>
            </a:endParaRPr>
          </a:p>
        </p:txBody>
      </p:sp>
      <p:cxnSp>
        <p:nvCxnSpPr>
          <p:cNvPr id="15" name="Conector recto 14"/>
          <p:cNvCxnSpPr/>
          <p:nvPr/>
        </p:nvCxnSpPr>
        <p:spPr>
          <a:xfrm>
            <a:off x="2733904"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938692"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3135143"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3333328"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3524259"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rot="17500642">
            <a:off x="2510644" y="4555054"/>
            <a:ext cx="49038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entrega</a:t>
            </a:r>
            <a:endParaRPr lang="es-ES_tradnl" sz="1050" dirty="0">
              <a:latin typeface="Calibri" charset="0"/>
              <a:ea typeface="Calibri" charset="0"/>
              <a:cs typeface="Calibri" charset="0"/>
            </a:endParaRPr>
          </a:p>
        </p:txBody>
      </p:sp>
      <p:sp>
        <p:nvSpPr>
          <p:cNvPr id="22" name="CuadroTexto 21"/>
          <p:cNvSpPr txBox="1"/>
          <p:nvPr/>
        </p:nvSpPr>
        <p:spPr>
          <a:xfrm rot="17500642">
            <a:off x="2562594" y="4662316"/>
            <a:ext cx="721230"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Repintados</a:t>
            </a:r>
            <a:endParaRPr lang="es-ES_tradnl" sz="1050" dirty="0">
              <a:latin typeface="Calibri" charset="0"/>
              <a:ea typeface="Calibri" charset="0"/>
              <a:cs typeface="Calibri" charset="0"/>
            </a:endParaRPr>
          </a:p>
        </p:txBody>
      </p:sp>
      <p:sp>
        <p:nvSpPr>
          <p:cNvPr id="23" name="CuadroTexto 22"/>
          <p:cNvSpPr txBox="1"/>
          <p:nvPr/>
        </p:nvSpPr>
        <p:spPr>
          <a:xfrm rot="17500642">
            <a:off x="2911294" y="4568380"/>
            <a:ext cx="519061"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Motas</a:t>
            </a:r>
            <a:endParaRPr lang="es-ES_tradnl" sz="1050" dirty="0">
              <a:latin typeface="Calibri" charset="0"/>
              <a:ea typeface="Calibri" charset="0"/>
              <a:cs typeface="Calibri" charset="0"/>
            </a:endParaRPr>
          </a:p>
        </p:txBody>
      </p:sp>
      <p:cxnSp>
        <p:nvCxnSpPr>
          <p:cNvPr id="24" name="Conector recto 23"/>
          <p:cNvCxnSpPr/>
          <p:nvPr/>
        </p:nvCxnSpPr>
        <p:spPr>
          <a:xfrm>
            <a:off x="3731641"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rot="17500642">
            <a:off x="2798648" y="4772339"/>
            <a:ext cx="958023"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Encuademación</a:t>
            </a:r>
            <a:endParaRPr lang="es-ES_tradnl" sz="1050" dirty="0">
              <a:latin typeface="Calibri" charset="0"/>
              <a:ea typeface="Calibri" charset="0"/>
              <a:cs typeface="Calibri" charset="0"/>
            </a:endParaRPr>
          </a:p>
        </p:txBody>
      </p:sp>
      <p:cxnSp>
        <p:nvCxnSpPr>
          <p:cNvPr id="28" name="Conector recto 27"/>
          <p:cNvCxnSpPr/>
          <p:nvPr/>
        </p:nvCxnSpPr>
        <p:spPr>
          <a:xfrm>
            <a:off x="3933661"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rot="17222798">
            <a:off x="3309696" y="4730723"/>
            <a:ext cx="857621"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Los acabados</a:t>
            </a:r>
            <a:endParaRPr lang="es-ES_tradnl" sz="1050" dirty="0">
              <a:latin typeface="Calibri" charset="0"/>
              <a:ea typeface="Calibri" charset="0"/>
              <a:cs typeface="Calibri" charset="0"/>
            </a:endParaRPr>
          </a:p>
        </p:txBody>
      </p:sp>
      <p:cxnSp>
        <p:nvCxnSpPr>
          <p:cNvPr id="31" name="Conector recto 30"/>
          <p:cNvCxnSpPr/>
          <p:nvPr/>
        </p:nvCxnSpPr>
        <p:spPr>
          <a:xfrm>
            <a:off x="4129155"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4335169"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4537899"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4752996"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4956074"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5162136"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a:off x="5368198"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CuadroTexto 44"/>
          <p:cNvSpPr txBox="1"/>
          <p:nvPr/>
        </p:nvSpPr>
        <p:spPr>
          <a:xfrm rot="17222798">
            <a:off x="4031974" y="4788005"/>
            <a:ext cx="977450"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montaje</a:t>
            </a:r>
            <a:endParaRPr lang="es-ES_tradnl" sz="1050" dirty="0">
              <a:latin typeface="Calibri" charset="0"/>
              <a:ea typeface="Calibri" charset="0"/>
              <a:cs typeface="Calibri" charset="0"/>
            </a:endParaRPr>
          </a:p>
        </p:txBody>
      </p:sp>
      <p:sp>
        <p:nvSpPr>
          <p:cNvPr id="46" name="CuadroTexto 45"/>
          <p:cNvSpPr txBox="1"/>
          <p:nvPr/>
        </p:nvSpPr>
        <p:spPr>
          <a:xfrm rot="17222798">
            <a:off x="4244181" y="4788005"/>
            <a:ext cx="97745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Facturación</a:t>
            </a:r>
            <a:endParaRPr lang="es-ES_tradnl" sz="1050" dirty="0">
              <a:latin typeface="Calibri" charset="0"/>
              <a:ea typeface="Calibri" charset="0"/>
              <a:cs typeface="Calibri" charset="0"/>
            </a:endParaRPr>
          </a:p>
        </p:txBody>
      </p:sp>
      <p:sp>
        <p:nvSpPr>
          <p:cNvPr id="47" name="CuadroTexto 46"/>
          <p:cNvSpPr txBox="1"/>
          <p:nvPr/>
        </p:nvSpPr>
        <p:spPr>
          <a:xfrm rot="17222798">
            <a:off x="4451224" y="4788005"/>
            <a:ext cx="97745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Errores de corte</a:t>
            </a:r>
            <a:endParaRPr lang="es-ES_tradnl" sz="1050" dirty="0">
              <a:latin typeface="Calibri" charset="0"/>
              <a:ea typeface="Calibri" charset="0"/>
              <a:cs typeface="Calibri" charset="0"/>
            </a:endParaRPr>
          </a:p>
        </p:txBody>
      </p:sp>
      <p:sp>
        <p:nvSpPr>
          <p:cNvPr id="48" name="CuadroTexto 47"/>
          <p:cNvSpPr txBox="1"/>
          <p:nvPr/>
        </p:nvSpPr>
        <p:spPr>
          <a:xfrm rot="17222798">
            <a:off x="4660798" y="4788005"/>
            <a:ext cx="97745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registro</a:t>
            </a:r>
            <a:endParaRPr lang="es-ES_tradnl" sz="1050" dirty="0">
              <a:latin typeface="Calibri" charset="0"/>
              <a:ea typeface="Calibri" charset="0"/>
              <a:cs typeface="Calibri" charset="0"/>
            </a:endParaRPr>
          </a:p>
        </p:txBody>
      </p:sp>
      <p:cxnSp>
        <p:nvCxnSpPr>
          <p:cNvPr id="50" name="Conector recto 49"/>
          <p:cNvCxnSpPr/>
          <p:nvPr/>
        </p:nvCxnSpPr>
        <p:spPr>
          <a:xfrm>
            <a:off x="5580364" y="4234713"/>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Conector recto 51"/>
          <p:cNvCxnSpPr/>
          <p:nvPr/>
        </p:nvCxnSpPr>
        <p:spPr>
          <a:xfrm>
            <a:off x="5787015" y="4238729"/>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a:off x="5993665" y="4238729"/>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7" name="CuadroTexto 56"/>
          <p:cNvSpPr txBox="1"/>
          <p:nvPr/>
        </p:nvSpPr>
        <p:spPr>
          <a:xfrm rot="17222798">
            <a:off x="4862100" y="4788005"/>
            <a:ext cx="977450"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imágenes</a:t>
            </a:r>
            <a:endParaRPr lang="es-ES_tradnl" sz="1050" dirty="0">
              <a:latin typeface="Calibri" charset="0"/>
              <a:ea typeface="Calibri" charset="0"/>
              <a:cs typeface="Calibri" charset="0"/>
            </a:endParaRPr>
          </a:p>
        </p:txBody>
      </p:sp>
      <p:sp>
        <p:nvSpPr>
          <p:cNvPr id="58" name="CuadroTexto 57"/>
          <p:cNvSpPr txBox="1"/>
          <p:nvPr/>
        </p:nvSpPr>
        <p:spPr>
          <a:xfrm rot="17222798">
            <a:off x="5088065" y="4788005"/>
            <a:ext cx="977450"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color</a:t>
            </a:r>
            <a:endParaRPr lang="es-ES_tradnl" sz="1050" dirty="0">
              <a:latin typeface="Calibri" charset="0"/>
              <a:ea typeface="Calibri" charset="0"/>
              <a:cs typeface="Calibri" charset="0"/>
            </a:endParaRPr>
          </a:p>
        </p:txBody>
      </p:sp>
      <p:sp>
        <p:nvSpPr>
          <p:cNvPr id="59" name="CuadroTexto 58"/>
          <p:cNvSpPr txBox="1"/>
          <p:nvPr/>
        </p:nvSpPr>
        <p:spPr>
          <a:xfrm rot="17222798">
            <a:off x="5437705" y="4654713"/>
            <a:ext cx="698616"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transporte</a:t>
            </a:r>
            <a:endParaRPr lang="es-ES_tradnl" sz="1050" dirty="0">
              <a:latin typeface="Calibri" charset="0"/>
              <a:ea typeface="Calibri" charset="0"/>
              <a:cs typeface="Calibri" charset="0"/>
            </a:endParaRPr>
          </a:p>
        </p:txBody>
      </p:sp>
      <p:cxnSp>
        <p:nvCxnSpPr>
          <p:cNvPr id="61" name="Conector recto 60"/>
          <p:cNvCxnSpPr/>
          <p:nvPr/>
        </p:nvCxnSpPr>
        <p:spPr>
          <a:xfrm>
            <a:off x="6203489" y="4238729"/>
            <a:ext cx="0" cy="981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CuadroTexto 61"/>
          <p:cNvSpPr txBox="1"/>
          <p:nvPr/>
        </p:nvSpPr>
        <p:spPr>
          <a:xfrm>
            <a:off x="6202712" y="4150074"/>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a:t>
            </a:r>
            <a:endParaRPr lang="es-ES_tradnl" sz="1200" dirty="0">
              <a:latin typeface="Calibri" charset="0"/>
              <a:ea typeface="Calibri" charset="0"/>
              <a:cs typeface="Calibri" charset="0"/>
            </a:endParaRPr>
          </a:p>
        </p:txBody>
      </p:sp>
      <p:sp>
        <p:nvSpPr>
          <p:cNvPr id="63" name="CuadroTexto 62"/>
          <p:cNvSpPr txBox="1"/>
          <p:nvPr/>
        </p:nvSpPr>
        <p:spPr>
          <a:xfrm>
            <a:off x="6202712" y="3870674"/>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20%</a:t>
            </a:r>
            <a:endParaRPr lang="es-ES_tradnl" sz="1200" dirty="0">
              <a:latin typeface="Calibri" charset="0"/>
              <a:ea typeface="Calibri" charset="0"/>
              <a:cs typeface="Calibri" charset="0"/>
            </a:endParaRPr>
          </a:p>
        </p:txBody>
      </p:sp>
      <p:sp>
        <p:nvSpPr>
          <p:cNvPr id="64" name="CuadroTexto 63"/>
          <p:cNvSpPr txBox="1"/>
          <p:nvPr/>
        </p:nvSpPr>
        <p:spPr>
          <a:xfrm>
            <a:off x="6202712" y="3599663"/>
            <a:ext cx="34730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40</a:t>
            </a:r>
            <a:r>
              <a:rPr lang="es-ES_tradnl" sz="1100" dirty="0">
                <a:latin typeface="Calibri" charset="0"/>
                <a:ea typeface="Calibri" charset="0"/>
                <a:cs typeface="Calibri" charset="0"/>
              </a:rPr>
              <a:t>%</a:t>
            </a:r>
            <a:endParaRPr lang="es-ES_tradnl" sz="1200" dirty="0">
              <a:latin typeface="Calibri" charset="0"/>
              <a:ea typeface="Calibri" charset="0"/>
              <a:cs typeface="Calibri" charset="0"/>
            </a:endParaRPr>
          </a:p>
        </p:txBody>
      </p:sp>
      <p:sp>
        <p:nvSpPr>
          <p:cNvPr id="65" name="CuadroTexto 64"/>
          <p:cNvSpPr txBox="1"/>
          <p:nvPr/>
        </p:nvSpPr>
        <p:spPr>
          <a:xfrm>
            <a:off x="6202712" y="3318590"/>
            <a:ext cx="34730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60</a:t>
            </a:r>
            <a:r>
              <a:rPr lang="es-ES_tradnl" sz="1100" dirty="0">
                <a:latin typeface="Calibri" charset="0"/>
                <a:ea typeface="Calibri" charset="0"/>
                <a:cs typeface="Calibri" charset="0"/>
              </a:rPr>
              <a:t>%</a:t>
            </a:r>
            <a:endParaRPr lang="es-ES_tradnl" sz="1200" dirty="0">
              <a:latin typeface="Calibri" charset="0"/>
              <a:ea typeface="Calibri" charset="0"/>
              <a:cs typeface="Calibri" charset="0"/>
            </a:endParaRPr>
          </a:p>
        </p:txBody>
      </p:sp>
      <p:sp>
        <p:nvSpPr>
          <p:cNvPr id="66" name="CuadroTexto 65"/>
          <p:cNvSpPr txBox="1"/>
          <p:nvPr/>
        </p:nvSpPr>
        <p:spPr>
          <a:xfrm>
            <a:off x="6202712" y="3046486"/>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80%</a:t>
            </a:r>
            <a:endParaRPr lang="es-ES_tradnl" sz="1200" dirty="0">
              <a:latin typeface="Calibri" charset="0"/>
              <a:ea typeface="Calibri" charset="0"/>
              <a:cs typeface="Calibri" charset="0"/>
            </a:endParaRPr>
          </a:p>
        </p:txBody>
      </p:sp>
      <p:sp>
        <p:nvSpPr>
          <p:cNvPr id="67" name="CuadroTexto 66"/>
          <p:cNvSpPr txBox="1"/>
          <p:nvPr/>
        </p:nvSpPr>
        <p:spPr>
          <a:xfrm>
            <a:off x="6202712" y="2768179"/>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100%</a:t>
            </a:r>
            <a:endParaRPr lang="es-ES_tradnl" sz="1200" dirty="0">
              <a:latin typeface="Calibri" charset="0"/>
              <a:ea typeface="Calibri" charset="0"/>
              <a:cs typeface="Calibri" charset="0"/>
            </a:endParaRPr>
          </a:p>
        </p:txBody>
      </p:sp>
      <p:sp>
        <p:nvSpPr>
          <p:cNvPr id="68" name="CuadroTexto 67"/>
          <p:cNvSpPr txBox="1"/>
          <p:nvPr/>
        </p:nvSpPr>
        <p:spPr>
          <a:xfrm>
            <a:off x="6247738" y="2581340"/>
            <a:ext cx="776901" cy="153888"/>
          </a:xfrm>
          <a:prstGeom prst="rect">
            <a:avLst/>
          </a:prstGeom>
          <a:noFill/>
        </p:spPr>
        <p:txBody>
          <a:bodyPr wrap="square" lIns="0" tIns="0" rIns="0" bIns="0" rtlCol="0">
            <a:spAutoFit/>
          </a:bodyPr>
          <a:lstStyle/>
          <a:p>
            <a:pPr algn="ctr"/>
            <a:r>
              <a:rPr lang="es-ES_tradnl" sz="1000" dirty="0">
                <a:latin typeface="Calibri" charset="0"/>
                <a:ea typeface="Calibri" charset="0"/>
                <a:cs typeface="Calibri" charset="0"/>
              </a:rPr>
              <a:t>% acumulado</a:t>
            </a:r>
            <a:endParaRPr lang="es-ES_tradnl" sz="1050" dirty="0">
              <a:latin typeface="Calibri" charset="0"/>
              <a:ea typeface="Calibri" charset="0"/>
              <a:cs typeface="Calibri" charset="0"/>
            </a:endParaRPr>
          </a:p>
        </p:txBody>
      </p:sp>
      <p:sp>
        <p:nvSpPr>
          <p:cNvPr id="69" name="CuadroTexto 68"/>
          <p:cNvSpPr txBox="1"/>
          <p:nvPr/>
        </p:nvSpPr>
        <p:spPr>
          <a:xfrm>
            <a:off x="1718469" y="2581340"/>
            <a:ext cx="999983" cy="153888"/>
          </a:xfrm>
          <a:prstGeom prst="rect">
            <a:avLst/>
          </a:prstGeom>
          <a:noFill/>
        </p:spPr>
        <p:txBody>
          <a:bodyPr wrap="square" lIns="0" tIns="0" rIns="0" bIns="0" rtlCol="0">
            <a:spAutoFit/>
          </a:bodyPr>
          <a:lstStyle/>
          <a:p>
            <a:pPr algn="ctr"/>
            <a:r>
              <a:rPr lang="es-ES_tradnl" sz="1000">
                <a:latin typeface="Calibri" charset="0"/>
                <a:ea typeface="Calibri" charset="0"/>
                <a:cs typeface="Calibri" charset="0"/>
              </a:rPr>
              <a:t>Nº reclamaciones</a:t>
            </a:r>
            <a:endParaRPr lang="es-ES_tradnl" sz="1050" dirty="0">
              <a:latin typeface="Calibri" charset="0"/>
              <a:ea typeface="Calibri" charset="0"/>
              <a:cs typeface="Calibri" charset="0"/>
            </a:endParaRPr>
          </a:p>
        </p:txBody>
      </p:sp>
      <p:sp>
        <p:nvSpPr>
          <p:cNvPr id="70" name="CuadroTexto 69"/>
          <p:cNvSpPr txBox="1"/>
          <p:nvPr/>
        </p:nvSpPr>
        <p:spPr>
          <a:xfrm>
            <a:off x="2082210" y="3870674"/>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87</a:t>
            </a:r>
            <a:endParaRPr lang="es-ES_tradnl" sz="1200" dirty="0">
              <a:latin typeface="Calibri" charset="0"/>
              <a:ea typeface="Calibri" charset="0"/>
              <a:cs typeface="Calibri" charset="0"/>
            </a:endParaRPr>
          </a:p>
        </p:txBody>
      </p:sp>
      <p:sp>
        <p:nvSpPr>
          <p:cNvPr id="71" name="CuadroTexto 70"/>
          <p:cNvSpPr txBox="1"/>
          <p:nvPr/>
        </p:nvSpPr>
        <p:spPr>
          <a:xfrm>
            <a:off x="2082210" y="3599663"/>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187</a:t>
            </a:r>
            <a:endParaRPr lang="es-ES_tradnl" sz="1200" dirty="0">
              <a:latin typeface="Calibri" charset="0"/>
              <a:ea typeface="Calibri" charset="0"/>
              <a:cs typeface="Calibri" charset="0"/>
            </a:endParaRPr>
          </a:p>
        </p:txBody>
      </p:sp>
      <p:sp>
        <p:nvSpPr>
          <p:cNvPr id="72" name="CuadroTexto 71"/>
          <p:cNvSpPr txBox="1"/>
          <p:nvPr/>
        </p:nvSpPr>
        <p:spPr>
          <a:xfrm>
            <a:off x="2082210" y="3318590"/>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287</a:t>
            </a:r>
            <a:endParaRPr lang="es-ES_tradnl" sz="1200" dirty="0">
              <a:latin typeface="Calibri" charset="0"/>
              <a:ea typeface="Calibri" charset="0"/>
              <a:cs typeface="Calibri" charset="0"/>
            </a:endParaRPr>
          </a:p>
        </p:txBody>
      </p:sp>
      <p:sp>
        <p:nvSpPr>
          <p:cNvPr id="73" name="CuadroTexto 72"/>
          <p:cNvSpPr txBox="1"/>
          <p:nvPr/>
        </p:nvSpPr>
        <p:spPr>
          <a:xfrm>
            <a:off x="2082210" y="3046486"/>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387</a:t>
            </a:r>
            <a:endParaRPr lang="es-ES_tradnl" sz="1200" dirty="0">
              <a:latin typeface="Calibri" charset="0"/>
              <a:ea typeface="Calibri" charset="0"/>
              <a:cs typeface="Calibri" charset="0"/>
            </a:endParaRPr>
          </a:p>
        </p:txBody>
      </p:sp>
      <p:sp>
        <p:nvSpPr>
          <p:cNvPr id="74" name="CuadroTexto 73"/>
          <p:cNvSpPr txBox="1"/>
          <p:nvPr/>
        </p:nvSpPr>
        <p:spPr>
          <a:xfrm>
            <a:off x="2082210" y="2768179"/>
            <a:ext cx="34730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487</a:t>
            </a:r>
            <a:endParaRPr lang="es-ES_tradnl" sz="1200" dirty="0">
              <a:latin typeface="Calibri" charset="0"/>
              <a:ea typeface="Calibri" charset="0"/>
              <a:cs typeface="Calibri" charset="0"/>
            </a:endParaRPr>
          </a:p>
        </p:txBody>
      </p:sp>
      <p:cxnSp>
        <p:nvCxnSpPr>
          <p:cNvPr id="78" name="Conector recto 77"/>
          <p:cNvCxnSpPr>
            <a:endCxn id="66" idx="1"/>
          </p:cNvCxnSpPr>
          <p:nvPr/>
        </p:nvCxnSpPr>
        <p:spPr>
          <a:xfrm>
            <a:off x="2805095" y="3131124"/>
            <a:ext cx="3397617" cy="1"/>
          </a:xfrm>
          <a:prstGeom prst="line">
            <a:avLst/>
          </a:prstGeom>
          <a:ln w="28575">
            <a:solidFill>
              <a:srgbClr val="EE4639"/>
            </a:solidFill>
          </a:ln>
        </p:spPr>
        <p:style>
          <a:lnRef idx="1">
            <a:schemeClr val="accent1"/>
          </a:lnRef>
          <a:fillRef idx="0">
            <a:schemeClr val="accent1"/>
          </a:fillRef>
          <a:effectRef idx="0">
            <a:schemeClr val="accent1"/>
          </a:effectRef>
          <a:fontRef idx="minor">
            <a:schemeClr val="tx1"/>
          </a:fontRef>
        </p:style>
      </p:cxnSp>
      <p:sp>
        <p:nvSpPr>
          <p:cNvPr id="81" name="Rectángulo 80"/>
          <p:cNvSpPr/>
          <p:nvPr/>
        </p:nvSpPr>
        <p:spPr>
          <a:xfrm>
            <a:off x="2546164" y="3826158"/>
            <a:ext cx="151123" cy="400327"/>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Rectángulo 81"/>
          <p:cNvSpPr/>
          <p:nvPr/>
        </p:nvSpPr>
        <p:spPr>
          <a:xfrm>
            <a:off x="2765052" y="3898900"/>
            <a:ext cx="151123" cy="327585"/>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Rectángulo 82"/>
          <p:cNvSpPr/>
          <p:nvPr/>
        </p:nvSpPr>
        <p:spPr>
          <a:xfrm>
            <a:off x="2962382" y="4000500"/>
            <a:ext cx="151123" cy="225985"/>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Rectángulo 83"/>
          <p:cNvSpPr/>
          <p:nvPr/>
        </p:nvSpPr>
        <p:spPr>
          <a:xfrm>
            <a:off x="3155485" y="4056210"/>
            <a:ext cx="151123" cy="170275"/>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Rectángulo 84"/>
          <p:cNvSpPr/>
          <p:nvPr/>
        </p:nvSpPr>
        <p:spPr>
          <a:xfrm>
            <a:off x="3348705" y="4148315"/>
            <a:ext cx="151123" cy="78170"/>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Rectángulo 85"/>
          <p:cNvSpPr/>
          <p:nvPr/>
        </p:nvSpPr>
        <p:spPr>
          <a:xfrm>
            <a:off x="3548047" y="4160245"/>
            <a:ext cx="151123" cy="66240"/>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Rectángulo 86"/>
          <p:cNvSpPr/>
          <p:nvPr/>
        </p:nvSpPr>
        <p:spPr>
          <a:xfrm>
            <a:off x="3751952" y="418076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Rectángulo 88"/>
          <p:cNvSpPr/>
          <p:nvPr/>
        </p:nvSpPr>
        <p:spPr>
          <a:xfrm>
            <a:off x="4151736"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Rectángulo 89"/>
          <p:cNvSpPr/>
          <p:nvPr/>
        </p:nvSpPr>
        <p:spPr>
          <a:xfrm>
            <a:off x="4360768"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1" name="Rectángulo 90"/>
          <p:cNvSpPr/>
          <p:nvPr/>
        </p:nvSpPr>
        <p:spPr>
          <a:xfrm>
            <a:off x="4572000"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2" name="Rectángulo 91"/>
          <p:cNvSpPr/>
          <p:nvPr/>
        </p:nvSpPr>
        <p:spPr>
          <a:xfrm>
            <a:off x="4774210"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3" name="Rectángulo 92"/>
          <p:cNvSpPr/>
          <p:nvPr/>
        </p:nvSpPr>
        <p:spPr>
          <a:xfrm>
            <a:off x="4978687"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4" name="Rectángulo 93"/>
          <p:cNvSpPr/>
          <p:nvPr/>
        </p:nvSpPr>
        <p:spPr>
          <a:xfrm>
            <a:off x="5185602"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5" name="Rectángulo 94"/>
          <p:cNvSpPr/>
          <p:nvPr/>
        </p:nvSpPr>
        <p:spPr>
          <a:xfrm>
            <a:off x="5395152" y="41871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6" name="Rectángulo 95"/>
          <p:cNvSpPr/>
          <p:nvPr/>
        </p:nvSpPr>
        <p:spPr>
          <a:xfrm>
            <a:off x="5600518" y="4174415"/>
            <a:ext cx="151123" cy="45719"/>
          </a:xfrm>
          <a:prstGeom prst="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Elipse 4"/>
          <p:cNvSpPr/>
          <p:nvPr/>
        </p:nvSpPr>
        <p:spPr>
          <a:xfrm>
            <a:off x="2586613" y="3788182"/>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2811689" y="3599663"/>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2996306" y="3370760"/>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3184097" y="3189857"/>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0" name="Elipse 79"/>
          <p:cNvSpPr/>
          <p:nvPr/>
        </p:nvSpPr>
        <p:spPr>
          <a:xfrm>
            <a:off x="3404738" y="3122896"/>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7" name="Elipse 96"/>
          <p:cNvSpPr/>
          <p:nvPr/>
        </p:nvSpPr>
        <p:spPr>
          <a:xfrm>
            <a:off x="3588433" y="3046486"/>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8" name="Elipse 97"/>
          <p:cNvSpPr/>
          <p:nvPr/>
        </p:nvSpPr>
        <p:spPr>
          <a:xfrm>
            <a:off x="3801607" y="3014663"/>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9" name="Elipse 98"/>
          <p:cNvSpPr/>
          <p:nvPr/>
        </p:nvSpPr>
        <p:spPr>
          <a:xfrm>
            <a:off x="3997963" y="2990654"/>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0" name="Elipse 99"/>
          <p:cNvSpPr/>
          <p:nvPr/>
        </p:nvSpPr>
        <p:spPr>
          <a:xfrm>
            <a:off x="4201391" y="2976057"/>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1" name="Elipse 100"/>
          <p:cNvSpPr/>
          <p:nvPr/>
        </p:nvSpPr>
        <p:spPr>
          <a:xfrm>
            <a:off x="4410423" y="2966532"/>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2" name="Elipse 101"/>
          <p:cNvSpPr/>
          <p:nvPr/>
        </p:nvSpPr>
        <p:spPr>
          <a:xfrm>
            <a:off x="4619455" y="2947482"/>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3" name="Elipse 102"/>
          <p:cNvSpPr/>
          <p:nvPr/>
        </p:nvSpPr>
        <p:spPr>
          <a:xfrm>
            <a:off x="4818032" y="2931607"/>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4" name="Elipse 103"/>
          <p:cNvSpPr/>
          <p:nvPr/>
        </p:nvSpPr>
        <p:spPr>
          <a:xfrm>
            <a:off x="5028342" y="2915732"/>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5" name="Elipse 104"/>
          <p:cNvSpPr/>
          <p:nvPr/>
        </p:nvSpPr>
        <p:spPr>
          <a:xfrm>
            <a:off x="5238652" y="2912557"/>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6" name="Elipse 105"/>
          <p:cNvSpPr/>
          <p:nvPr/>
        </p:nvSpPr>
        <p:spPr>
          <a:xfrm>
            <a:off x="5444807" y="2896085"/>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7" name="Elipse 106"/>
          <p:cNvSpPr/>
          <p:nvPr/>
        </p:nvSpPr>
        <p:spPr>
          <a:xfrm>
            <a:off x="5650173" y="2877702"/>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8" name="Elipse 107"/>
          <p:cNvSpPr/>
          <p:nvPr/>
        </p:nvSpPr>
        <p:spPr>
          <a:xfrm>
            <a:off x="5865746" y="2855913"/>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9" name="Elipse 108"/>
          <p:cNvSpPr/>
          <p:nvPr/>
        </p:nvSpPr>
        <p:spPr>
          <a:xfrm>
            <a:off x="6073324" y="2830007"/>
            <a:ext cx="51812" cy="518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76" name="Conector recto 75"/>
          <p:cNvCxnSpPr/>
          <p:nvPr/>
        </p:nvCxnSpPr>
        <p:spPr>
          <a:xfrm>
            <a:off x="3441647" y="2682576"/>
            <a:ext cx="21272" cy="2018796"/>
          </a:xfrm>
          <a:prstGeom prst="line">
            <a:avLst/>
          </a:prstGeom>
          <a:ln w="28575">
            <a:solidFill>
              <a:srgbClr val="EE4639"/>
            </a:solidFill>
          </a:ln>
        </p:spPr>
        <p:style>
          <a:lnRef idx="1">
            <a:schemeClr val="accent1"/>
          </a:lnRef>
          <a:fillRef idx="0">
            <a:schemeClr val="accent1"/>
          </a:fillRef>
          <a:effectRef idx="0">
            <a:schemeClr val="accent1"/>
          </a:effectRef>
          <a:fontRef idx="minor">
            <a:schemeClr val="tx1"/>
          </a:fontRef>
        </p:style>
      </p:cxnSp>
      <p:sp>
        <p:nvSpPr>
          <p:cNvPr id="110" name="CuadroTexto 109">
            <a:extLst>
              <a:ext uri="{FF2B5EF4-FFF2-40B4-BE49-F238E27FC236}">
                <a16:creationId xmlns:a16="http://schemas.microsoft.com/office/drawing/2014/main" id="{2CC7FC12-73AB-BD47-9487-254A584E4924}"/>
              </a:ext>
            </a:extLst>
          </p:cNvPr>
          <p:cNvSpPr txBox="1"/>
          <p:nvPr/>
        </p:nvSpPr>
        <p:spPr>
          <a:xfrm rot="17222798">
            <a:off x="5613667" y="4654713"/>
            <a:ext cx="698616"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Varios</a:t>
            </a:r>
            <a:endParaRPr lang="es-ES_tradnl" sz="1050" dirty="0">
              <a:latin typeface="Calibri" charset="0"/>
              <a:ea typeface="Calibri" charset="0"/>
              <a:cs typeface="Calibri" charset="0"/>
            </a:endParaRPr>
          </a:p>
        </p:txBody>
      </p:sp>
      <p:cxnSp>
        <p:nvCxnSpPr>
          <p:cNvPr id="11" name="Conector recto 10">
            <a:extLst>
              <a:ext uri="{FF2B5EF4-FFF2-40B4-BE49-F238E27FC236}">
                <a16:creationId xmlns:a16="http://schemas.microsoft.com/office/drawing/2014/main" id="{541AA87F-3BBE-9E48-984C-172E46790555}"/>
              </a:ext>
            </a:extLst>
          </p:cNvPr>
          <p:cNvCxnSpPr>
            <a:cxnSpLocks/>
          </p:cNvCxnSpPr>
          <p:nvPr/>
        </p:nvCxnSpPr>
        <p:spPr>
          <a:xfrm flipH="1">
            <a:off x="2502816" y="3833935"/>
            <a:ext cx="101704" cy="398899"/>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4681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0" y="921866"/>
            <a:ext cx="7825951" cy="293478"/>
          </a:xfrm>
          <a:prstGeom prst="rect">
            <a:avLst/>
          </a:prstGeom>
        </p:spPr>
        <p:txBody>
          <a:bodyPr wrap="square" lIns="0" tIns="0" rIns="0" bIns="46800">
            <a:spAutoFit/>
          </a:bodyPr>
          <a:lstStyle/>
          <a:p>
            <a:pPr marL="223838" indent="-223838">
              <a:spcAft>
                <a:spcPts val="600"/>
              </a:spcAft>
              <a:buFont typeface="+mj-lt"/>
              <a:buAutoNum type="arabicPeriod" startAt="5"/>
            </a:pPr>
            <a:r>
              <a:rPr lang="en-US" sz="1600" b="1" dirty="0">
                <a:solidFill>
                  <a:srgbClr val="714FA0"/>
                </a:solidFill>
                <a:latin typeface="Calibri" charset="0"/>
                <a:ea typeface="Calibri" charset="0"/>
                <a:cs typeface="Calibri" charset="0"/>
              </a:rPr>
              <a:t>DIAGRAMA DE PARETO</a:t>
            </a:r>
          </a:p>
        </p:txBody>
      </p:sp>
      <p:sp>
        <p:nvSpPr>
          <p:cNvPr id="4" name="Rectángulo redondeado 3"/>
          <p:cNvSpPr/>
          <p:nvPr/>
        </p:nvSpPr>
        <p:spPr>
          <a:xfrm>
            <a:off x="1070911" y="1910531"/>
            <a:ext cx="2276458" cy="2135533"/>
          </a:xfrm>
          <a:prstGeom prst="roundRect">
            <a:avLst>
              <a:gd name="adj" fmla="val 3654"/>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PE" sz="1400" dirty="0">
                <a:latin typeface="Calibri" charset="0"/>
                <a:ea typeface="Calibri" charset="0"/>
                <a:cs typeface="Calibri" charset="0"/>
              </a:rPr>
              <a:t>Es parecido al histograma o gráfico de barras. Las barras están dispuestas en orden decreciente de magnitud de izquierda a derecha a lo largo del eje x. </a:t>
            </a:r>
          </a:p>
        </p:txBody>
      </p:sp>
      <p:sp>
        <p:nvSpPr>
          <p:cNvPr id="5" name="Rectángulo redondeado 4"/>
          <p:cNvSpPr/>
          <p:nvPr/>
        </p:nvSpPr>
        <p:spPr>
          <a:xfrm>
            <a:off x="3433771" y="1910531"/>
            <a:ext cx="2276458" cy="2135533"/>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PE" sz="1400" dirty="0">
                <a:latin typeface="Calibri" charset="0"/>
                <a:ea typeface="Calibri" charset="0"/>
                <a:cs typeface="Calibri" charset="0"/>
              </a:rPr>
              <a:t>El uso fundamental del diagrama de Pareto, en la mejora de la calidad, es el orden de los factores que contribuyen a una deficiencia de la calidad. </a:t>
            </a:r>
          </a:p>
        </p:txBody>
      </p:sp>
      <p:sp>
        <p:nvSpPr>
          <p:cNvPr id="6" name="Rectángulo redondeado 5"/>
          <p:cNvSpPr/>
          <p:nvPr/>
        </p:nvSpPr>
        <p:spPr>
          <a:xfrm>
            <a:off x="5796632" y="1910531"/>
            <a:ext cx="2276458" cy="2135533"/>
          </a:xfrm>
          <a:prstGeom prst="roundRect">
            <a:avLst>
              <a:gd name="adj" fmla="val 365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PE" sz="1400" dirty="0">
                <a:latin typeface="Calibri" charset="0"/>
                <a:ea typeface="Calibri" charset="0"/>
                <a:cs typeface="Calibri" charset="0"/>
              </a:rPr>
              <a:t>El propósito del diagrama es identificar cuáles de los problemas deben ser trabajados prioritariamente y cómo gran parte del problema total se resolverá al corregir uno o más de los problemas identificados.</a:t>
            </a:r>
          </a:p>
        </p:txBody>
      </p:sp>
    </p:spTree>
    <p:extLst>
      <p:ext uri="{BB962C8B-B14F-4D97-AF65-F5344CB8AC3E}">
        <p14:creationId xmlns:p14="http://schemas.microsoft.com/office/powerpoint/2010/main" val="1994914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3534608" cy="293478"/>
          </a:xfrm>
          <a:prstGeom prst="rect">
            <a:avLst/>
          </a:prstGeom>
        </p:spPr>
        <p:txBody>
          <a:bodyPr wrap="square" lIns="0" tIns="0" rIns="0" bIns="46800">
            <a:spAutoFit/>
          </a:bodyPr>
          <a:lstStyle/>
          <a:p>
            <a:pPr>
              <a:spcAft>
                <a:spcPts val="600"/>
              </a:spcAft>
            </a:pPr>
            <a:r>
              <a:rPr lang="es-ES_tradnl" sz="1600" b="1" dirty="0">
                <a:solidFill>
                  <a:srgbClr val="714FA0"/>
                </a:solidFill>
                <a:latin typeface="Calibri" charset="0"/>
                <a:ea typeface="Calibri" charset="0"/>
                <a:cs typeface="Calibri" charset="0"/>
              </a:rPr>
              <a:t>5. DIAGRAMA DE PARETO </a:t>
            </a:r>
            <a:r>
              <a:rPr lang="es-ES_tradnl" sz="1400" b="1" dirty="0">
                <a:latin typeface="Calibri" charset="0"/>
                <a:ea typeface="Calibri" charset="0"/>
                <a:cs typeface="Calibri" charset="0"/>
              </a:rPr>
              <a:t>cuando usarlo</a:t>
            </a:r>
            <a:r>
              <a:rPr lang="es-ES_tradnl" sz="1600" b="1" dirty="0">
                <a:solidFill>
                  <a:srgbClr val="714FA0"/>
                </a:solidFill>
                <a:latin typeface="Calibri" charset="0"/>
                <a:ea typeface="Calibri" charset="0"/>
                <a:cs typeface="Calibri" charset="0"/>
              </a:rPr>
              <a:t> </a:t>
            </a:r>
          </a:p>
        </p:txBody>
      </p:sp>
      <p:grpSp>
        <p:nvGrpSpPr>
          <p:cNvPr id="12" name="Agrupar 11"/>
          <p:cNvGrpSpPr/>
          <p:nvPr/>
        </p:nvGrpSpPr>
        <p:grpSpPr>
          <a:xfrm>
            <a:off x="339968" y="2843873"/>
            <a:ext cx="8628185" cy="2390115"/>
            <a:chOff x="684213" y="3036888"/>
            <a:chExt cx="9830571" cy="2115988"/>
          </a:xfrm>
        </p:grpSpPr>
        <p:sp>
          <p:nvSpPr>
            <p:cNvPr id="6" name="Rectángulo redondeado 5"/>
            <p:cNvSpPr/>
            <p:nvPr/>
          </p:nvSpPr>
          <p:spPr>
            <a:xfrm>
              <a:off x="684213" y="3036888"/>
              <a:ext cx="1806030"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dirty="0">
                  <a:latin typeface="Calibri" panose="020F0502020204030204" pitchFamily="34" charset="0"/>
                  <a:cs typeface="Calibri" panose="020F0502020204030204" pitchFamily="34" charset="0"/>
                </a:rPr>
                <a:t>Para visualizar qué factores de un problema o qué valores en una situación determinada son las más importantes y cuáles de ellos hay que atender en forma prioritaria</a:t>
              </a:r>
            </a:p>
          </p:txBody>
        </p:sp>
        <p:sp>
          <p:nvSpPr>
            <p:cNvPr id="8" name="Rectángulo redondeado 7"/>
            <p:cNvSpPr/>
            <p:nvPr/>
          </p:nvSpPr>
          <p:spPr>
            <a:xfrm>
              <a:off x="2562668" y="3036888"/>
              <a:ext cx="2052573"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dirty="0">
                  <a:latin typeface="Calibri" panose="020F0502020204030204" pitchFamily="34" charset="0"/>
                  <a:cs typeface="Calibri" panose="020F0502020204030204" pitchFamily="34" charset="0"/>
                </a:rPr>
                <a:t>Para casos en los que debemos tomar decisiones para priorizar considerando la relación tiempo-esfuerzo</a:t>
              </a:r>
            </a:p>
          </p:txBody>
        </p:sp>
        <p:sp>
          <p:nvSpPr>
            <p:cNvPr id="9" name="Rectángulo redondeado 8"/>
            <p:cNvSpPr/>
            <p:nvPr/>
          </p:nvSpPr>
          <p:spPr>
            <a:xfrm>
              <a:off x="4687666" y="3036888"/>
              <a:ext cx="1865919"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dirty="0">
                  <a:latin typeface="Calibri" panose="020F0502020204030204" pitchFamily="34" charset="0"/>
                  <a:cs typeface="Calibri" panose="020F0502020204030204" pitchFamily="34" charset="0"/>
                </a:rPr>
                <a:t>Para identificar las causas de los problemas según su nivel de importancia y establecer objetivos para mejorar cuidando la eficiencia de los recursos usados en cada tarea.</a:t>
              </a:r>
            </a:p>
          </p:txBody>
        </p:sp>
        <p:sp>
          <p:nvSpPr>
            <p:cNvPr id="10" name="Rectángulo redondeado 9"/>
            <p:cNvSpPr/>
            <p:nvPr/>
          </p:nvSpPr>
          <p:spPr>
            <a:xfrm>
              <a:off x="6626010"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dirty="0">
                  <a:latin typeface="Calibri" panose="020F0502020204030204" pitchFamily="34" charset="0"/>
                  <a:cs typeface="Calibri" panose="020F0502020204030204" pitchFamily="34" charset="0"/>
                </a:rPr>
                <a:t>Para comparar si los planes resultan efectivos mediante la aplicación de diagramas en diferentes momentos.</a:t>
              </a:r>
              <a:endParaRPr lang="es-PE" sz="1200" dirty="0">
                <a:latin typeface="Calibri" charset="0"/>
                <a:ea typeface="Calibri" charset="0"/>
                <a:cs typeface="Calibri" charset="0"/>
              </a:endParaRPr>
            </a:p>
          </p:txBody>
        </p:sp>
        <p:sp>
          <p:nvSpPr>
            <p:cNvPr id="11" name="Rectángulo redondeado 10"/>
            <p:cNvSpPr/>
            <p:nvPr/>
          </p:nvSpPr>
          <p:spPr>
            <a:xfrm>
              <a:off x="8606609"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200" dirty="0">
                  <a:latin typeface="Calibri" panose="020F0502020204030204" pitchFamily="34" charset="0"/>
                  <a:cs typeface="Calibri" panose="020F0502020204030204" pitchFamily="34" charset="0"/>
                </a:rPr>
                <a:t> Para investigar efectos y analizar causas. Así como, presentar los datos a todos los integrantes de la organización para que conozcan los errores.</a:t>
              </a:r>
              <a:endParaRPr lang="es-PE" sz="1200" dirty="0">
                <a:latin typeface="Calibri" panose="020F0502020204030204" pitchFamily="34" charset="0"/>
                <a:cs typeface="Calibri" panose="020F0502020204030204" pitchFamily="34" charset="0"/>
              </a:endParaRPr>
            </a:p>
          </p:txBody>
        </p:sp>
      </p:grpSp>
      <p:sp>
        <p:nvSpPr>
          <p:cNvPr id="13" name="Flecha izquierda y derecha 12"/>
          <p:cNvSpPr/>
          <p:nvPr/>
        </p:nvSpPr>
        <p:spPr>
          <a:xfrm>
            <a:off x="1240622" y="4911273"/>
            <a:ext cx="6808205" cy="235390"/>
          </a:xfrm>
          <a:prstGeom prst="leftRightArrow">
            <a:avLst/>
          </a:prstGeom>
          <a:solidFill>
            <a:srgbClr val="D4C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4" name="Imagen 1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53754" y="1306964"/>
            <a:ext cx="1637697" cy="1464482"/>
          </a:xfrm>
          <a:prstGeom prst="rect">
            <a:avLst/>
          </a:prstGeom>
        </p:spPr>
      </p:pic>
      <p:pic>
        <p:nvPicPr>
          <p:cNvPr id="15" name="Imagen 1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555017" y="1306964"/>
            <a:ext cx="1674785" cy="1464482"/>
          </a:xfrm>
          <a:prstGeom prst="rect">
            <a:avLst/>
          </a:prstGeom>
        </p:spPr>
      </p:pic>
      <p:pic>
        <p:nvPicPr>
          <p:cNvPr id="17" name="Imagen 16"/>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330455" y="1306965"/>
            <a:ext cx="1637697" cy="1464482"/>
          </a:xfrm>
          <a:prstGeom prst="rect">
            <a:avLst/>
          </a:prstGeom>
        </p:spPr>
      </p:pic>
      <p:pic>
        <p:nvPicPr>
          <p:cNvPr id="18" name="Imagen 17"/>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988667" y="1297367"/>
            <a:ext cx="1801521" cy="1464482"/>
          </a:xfrm>
          <a:prstGeom prst="rect">
            <a:avLst/>
          </a:prstGeom>
        </p:spPr>
      </p:pic>
      <p:pic>
        <p:nvPicPr>
          <p:cNvPr id="19" name="Imagen 18"/>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339969" y="1306965"/>
            <a:ext cx="1585132" cy="1464482"/>
          </a:xfrm>
          <a:prstGeom prst="rect">
            <a:avLst/>
          </a:prstGeom>
        </p:spPr>
      </p:pic>
    </p:spTree>
    <p:extLst>
      <p:ext uri="{BB962C8B-B14F-4D97-AF65-F5344CB8AC3E}">
        <p14:creationId xmlns:p14="http://schemas.microsoft.com/office/powerpoint/2010/main" val="4141653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0" y="921866"/>
            <a:ext cx="7825951" cy="293478"/>
          </a:xfrm>
          <a:prstGeom prst="rect">
            <a:avLst/>
          </a:prstGeom>
        </p:spPr>
        <p:txBody>
          <a:bodyPr wrap="square" lIns="0" tIns="0" rIns="0" bIns="46800">
            <a:spAutoFit/>
          </a:bodyPr>
          <a:lstStyle/>
          <a:p>
            <a:pPr marL="223838" indent="-223838">
              <a:spcAft>
                <a:spcPts val="600"/>
              </a:spcAft>
              <a:buFont typeface="+mj-lt"/>
              <a:buAutoNum type="arabicPeriod" startAt="5"/>
            </a:pPr>
            <a:r>
              <a:rPr lang="es-PE" sz="1600" b="1" dirty="0">
                <a:solidFill>
                  <a:srgbClr val="714FA0"/>
                </a:solidFill>
                <a:latin typeface="Calibri" charset="0"/>
                <a:ea typeface="Calibri" charset="0"/>
                <a:cs typeface="Calibri" charset="0"/>
              </a:rPr>
              <a:t>DIAGRAMA DE PARETO – Ejemplo Analizando los defectos en un restaurante</a:t>
            </a:r>
          </a:p>
        </p:txBody>
      </p:sp>
      <p:graphicFrame>
        <p:nvGraphicFramePr>
          <p:cNvPr id="7" name="Tabla 6"/>
          <p:cNvGraphicFramePr>
            <a:graphicFrameLocks noGrp="1"/>
          </p:cNvGraphicFramePr>
          <p:nvPr>
            <p:extLst>
              <p:ext uri="{D42A27DB-BD31-4B8C-83A1-F6EECF244321}">
                <p14:modId xmlns:p14="http://schemas.microsoft.com/office/powerpoint/2010/main" val="4081737562"/>
              </p:ext>
            </p:extLst>
          </p:nvPr>
        </p:nvGraphicFramePr>
        <p:xfrm>
          <a:off x="1065383" y="1427373"/>
          <a:ext cx="6719764" cy="3792547"/>
        </p:xfrm>
        <a:graphic>
          <a:graphicData uri="http://schemas.openxmlformats.org/drawingml/2006/table">
            <a:tbl>
              <a:tblPr firstRow="1" bandRow="1">
                <a:tableStyleId>{5C22544A-7EE6-4342-B048-85BDC9FD1C3A}</a:tableStyleId>
              </a:tblPr>
              <a:tblGrid>
                <a:gridCol w="2032354">
                  <a:extLst>
                    <a:ext uri="{9D8B030D-6E8A-4147-A177-3AD203B41FA5}">
                      <a16:colId xmlns:a16="http://schemas.microsoft.com/office/drawing/2014/main" val="20000"/>
                    </a:ext>
                  </a:extLst>
                </a:gridCol>
                <a:gridCol w="550416">
                  <a:extLst>
                    <a:ext uri="{9D8B030D-6E8A-4147-A177-3AD203B41FA5}">
                      <a16:colId xmlns:a16="http://schemas.microsoft.com/office/drawing/2014/main" val="20001"/>
                    </a:ext>
                  </a:extLst>
                </a:gridCol>
                <a:gridCol w="541537">
                  <a:extLst>
                    <a:ext uri="{9D8B030D-6E8A-4147-A177-3AD203B41FA5}">
                      <a16:colId xmlns:a16="http://schemas.microsoft.com/office/drawing/2014/main" val="20002"/>
                    </a:ext>
                  </a:extLst>
                </a:gridCol>
                <a:gridCol w="594804">
                  <a:extLst>
                    <a:ext uri="{9D8B030D-6E8A-4147-A177-3AD203B41FA5}">
                      <a16:colId xmlns:a16="http://schemas.microsoft.com/office/drawing/2014/main" val="20003"/>
                    </a:ext>
                  </a:extLst>
                </a:gridCol>
                <a:gridCol w="621437">
                  <a:extLst>
                    <a:ext uri="{9D8B030D-6E8A-4147-A177-3AD203B41FA5}">
                      <a16:colId xmlns:a16="http://schemas.microsoft.com/office/drawing/2014/main" val="20004"/>
                    </a:ext>
                  </a:extLst>
                </a:gridCol>
                <a:gridCol w="621437">
                  <a:extLst>
                    <a:ext uri="{9D8B030D-6E8A-4147-A177-3AD203B41FA5}">
                      <a16:colId xmlns:a16="http://schemas.microsoft.com/office/drawing/2014/main" val="20005"/>
                    </a:ext>
                  </a:extLst>
                </a:gridCol>
                <a:gridCol w="683581">
                  <a:extLst>
                    <a:ext uri="{9D8B030D-6E8A-4147-A177-3AD203B41FA5}">
                      <a16:colId xmlns:a16="http://schemas.microsoft.com/office/drawing/2014/main" val="20006"/>
                    </a:ext>
                  </a:extLst>
                </a:gridCol>
                <a:gridCol w="612559">
                  <a:extLst>
                    <a:ext uri="{9D8B030D-6E8A-4147-A177-3AD203B41FA5}">
                      <a16:colId xmlns:a16="http://schemas.microsoft.com/office/drawing/2014/main" val="20007"/>
                    </a:ext>
                  </a:extLst>
                </a:gridCol>
                <a:gridCol w="461639">
                  <a:extLst>
                    <a:ext uri="{9D8B030D-6E8A-4147-A177-3AD203B41FA5}">
                      <a16:colId xmlns:a16="http://schemas.microsoft.com/office/drawing/2014/main" val="20008"/>
                    </a:ext>
                  </a:extLst>
                </a:gridCol>
              </a:tblGrid>
              <a:tr h="309051">
                <a:tc rowSpan="2">
                  <a:txBody>
                    <a:bodyPr/>
                    <a:lstStyle/>
                    <a:p>
                      <a:pPr marL="88900" indent="0">
                        <a:tabLst/>
                      </a:pPr>
                      <a:r>
                        <a:rPr lang="es-ES_tradnl" sz="1100" dirty="0">
                          <a:latin typeface="Calibri" charset="0"/>
                          <a:ea typeface="Calibri" charset="0"/>
                          <a:cs typeface="Calibri" charset="0"/>
                        </a:rPr>
                        <a:t>Tipos de Defecto/</a:t>
                      </a:r>
                      <a:r>
                        <a:rPr lang="es-ES_tradnl" sz="1100" baseline="0" dirty="0">
                          <a:latin typeface="Calibri" charset="0"/>
                          <a:ea typeface="Calibri" charset="0"/>
                          <a:cs typeface="Calibri" charset="0"/>
                        </a:rPr>
                        <a:t> </a:t>
                      </a:r>
                      <a:br>
                        <a:rPr lang="es-ES_tradnl" sz="1100" baseline="0" dirty="0">
                          <a:latin typeface="Calibri" charset="0"/>
                          <a:ea typeface="Calibri" charset="0"/>
                          <a:cs typeface="Calibri" charset="0"/>
                        </a:rPr>
                      </a:br>
                      <a:r>
                        <a:rPr lang="es-ES_tradnl" sz="1100" baseline="0" dirty="0">
                          <a:latin typeface="Calibri" charset="0"/>
                          <a:ea typeface="Calibri" charset="0"/>
                          <a:cs typeface="Calibri" charset="0"/>
                        </a:rPr>
                        <a:t>Ocurrencia de eventos</a:t>
                      </a:r>
                      <a:endParaRPr lang="es-ES_tradnl" sz="1100" dirty="0">
                        <a:latin typeface="Calibri" charset="0"/>
                        <a:ea typeface="Calibri" charset="0"/>
                        <a:cs typeface="Calibri" charset="0"/>
                      </a:endParaRP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C24E"/>
                    </a:solidFill>
                  </a:tcPr>
                </a:tc>
                <a:tc gridSpan="7">
                  <a:txBody>
                    <a:bodyPr/>
                    <a:lstStyle/>
                    <a:p>
                      <a:pPr algn="ctr"/>
                      <a:r>
                        <a:rPr lang="es-ES_tradnl" sz="1100" dirty="0">
                          <a:solidFill>
                            <a:schemeClr val="bg1"/>
                          </a:solidFill>
                          <a:latin typeface="Calibri" charset="0"/>
                          <a:ea typeface="Calibri" charset="0"/>
                          <a:cs typeface="Calibri" charset="0"/>
                        </a:rPr>
                        <a:t>Días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hMerge="1">
                  <a:txBody>
                    <a:bodyPr/>
                    <a:lstStyle/>
                    <a:p>
                      <a:endParaRPr lang="es-ES_tradnl" sz="1100" dirty="0">
                        <a:latin typeface="Calibri" charset="0"/>
                        <a:ea typeface="Calibri" charset="0"/>
                        <a:cs typeface="Calibri" charset="0"/>
                      </a:endParaRPr>
                    </a:p>
                  </a:txBody>
                  <a:tcPr marL="10277" marR="10277" marT="5139" marB="5139">
                    <a:lnB w="12700" cap="flat" cmpd="sng" algn="ctr">
                      <a:solidFill>
                        <a:schemeClr val="bg1">
                          <a:lumMod val="65000"/>
                        </a:schemeClr>
                      </a:solidFill>
                      <a:prstDash val="solid"/>
                      <a:round/>
                      <a:headEnd type="none" w="med" len="med"/>
                      <a:tailEnd type="none" w="med" len="med"/>
                    </a:lnB>
                  </a:tcPr>
                </a:tc>
                <a:tc rowSpan="2">
                  <a:txBody>
                    <a:bodyPr/>
                    <a:lstStyle/>
                    <a:p>
                      <a:pPr algn="ctr"/>
                      <a:r>
                        <a:rPr lang="es-ES_tradnl" sz="1100" dirty="0">
                          <a:latin typeface="Calibri" charset="0"/>
                          <a:ea typeface="Calibri" charset="0"/>
                          <a:cs typeface="Calibri" charset="0"/>
                        </a:rPr>
                        <a:t>TOTAL</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solidFill>
                  </a:tcPr>
                </a:tc>
                <a:extLst>
                  <a:ext uri="{0D108BD9-81ED-4DB2-BD59-A6C34878D82A}">
                    <a16:rowId xmlns:a16="http://schemas.microsoft.com/office/drawing/2014/main" val="10000"/>
                  </a:ext>
                </a:extLst>
              </a:tr>
              <a:tr h="309051">
                <a:tc vMerge="1">
                  <a:txBody>
                    <a:bodyPr/>
                    <a:lstStyle/>
                    <a:p>
                      <a:endParaRPr lang="es-ES_tradnl"/>
                    </a:p>
                  </a:txBody>
                  <a:tcPr/>
                </a:tc>
                <a:tc>
                  <a:txBody>
                    <a:bodyPr/>
                    <a:lstStyle/>
                    <a:p>
                      <a:pPr algn="ctr"/>
                      <a:r>
                        <a:rPr lang="es-ES_tradnl" sz="1100" dirty="0">
                          <a:solidFill>
                            <a:schemeClr val="bg1"/>
                          </a:solidFill>
                          <a:latin typeface="Calibri" charset="0"/>
                          <a:ea typeface="Calibri" charset="0"/>
                          <a:cs typeface="Calibri" charset="0"/>
                        </a:rPr>
                        <a:t>Lunes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Martes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Miércoles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Jueves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Viernes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Sábado</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Domingo</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vMerge="1">
                  <a:txBody>
                    <a:bodyPr/>
                    <a:lstStyle/>
                    <a:p>
                      <a:endParaRPr lang="es-ES_tradnl"/>
                    </a:p>
                  </a:txBody>
                  <a:tcPr/>
                </a:tc>
                <a:extLst>
                  <a:ext uri="{0D108BD9-81ED-4DB2-BD59-A6C34878D82A}">
                    <a16:rowId xmlns:a16="http://schemas.microsoft.com/office/drawing/2014/main" val="10001"/>
                  </a:ext>
                </a:extLst>
              </a:tr>
              <a:tr h="280191">
                <a:tc>
                  <a:txBody>
                    <a:bodyPr/>
                    <a:lstStyle/>
                    <a:p>
                      <a:pPr marL="0" indent="88900">
                        <a:tabLst/>
                      </a:pPr>
                      <a:r>
                        <a:rPr lang="es-ES_tradnl" sz="1100" dirty="0">
                          <a:solidFill>
                            <a:schemeClr val="tx1"/>
                          </a:solidFill>
                          <a:latin typeface="Calibri" charset="0"/>
                          <a:ea typeface="Calibri" charset="0"/>
                          <a:cs typeface="Calibri" charset="0"/>
                        </a:rPr>
                        <a:t>Mesas sucias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4</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9</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9</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26</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2"/>
                  </a:ext>
                </a:extLst>
              </a:tr>
              <a:tr h="317952">
                <a:tc>
                  <a:txBody>
                    <a:bodyPr/>
                    <a:lstStyle/>
                    <a:p>
                      <a:pPr marL="0" indent="88900">
                        <a:tabLst/>
                      </a:pPr>
                      <a:r>
                        <a:rPr lang="es-ES_tradnl" sz="1100" dirty="0">
                          <a:solidFill>
                            <a:schemeClr val="tx1"/>
                          </a:solidFill>
                          <a:latin typeface="Calibri" charset="0"/>
                          <a:ea typeface="Calibri" charset="0"/>
                          <a:cs typeface="Calibri" charset="0"/>
                        </a:rPr>
                        <a:t>Anfitrión no saluda</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7</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8</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12</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47</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3"/>
                  </a:ext>
                </a:extLst>
              </a:tr>
              <a:tr h="281921">
                <a:tc>
                  <a:txBody>
                    <a:bodyPr/>
                    <a:lstStyle/>
                    <a:p>
                      <a:pPr marL="0" indent="88900">
                        <a:tabLst/>
                      </a:pPr>
                      <a:r>
                        <a:rPr lang="es-ES_tradnl" sz="1100" dirty="0">
                          <a:solidFill>
                            <a:schemeClr val="tx1"/>
                          </a:solidFill>
                          <a:latin typeface="Calibri" charset="0"/>
                          <a:ea typeface="Calibri" charset="0"/>
                          <a:cs typeface="Calibri" charset="0"/>
                        </a:rPr>
                        <a:t>Baños sucios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4</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9</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7</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5</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28</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4"/>
                  </a:ext>
                </a:extLst>
              </a:tr>
              <a:tr h="317952">
                <a:tc>
                  <a:txBody>
                    <a:bodyPr/>
                    <a:lstStyle/>
                    <a:p>
                      <a:pPr marL="0" indent="88900">
                        <a:tabLst/>
                      </a:pPr>
                      <a:r>
                        <a:rPr lang="es-ES_tradnl" sz="1100" dirty="0">
                          <a:solidFill>
                            <a:schemeClr val="tx1"/>
                          </a:solidFill>
                          <a:latin typeface="Calibri" charset="0"/>
                          <a:ea typeface="Calibri" charset="0"/>
                          <a:cs typeface="Calibri" charset="0"/>
                        </a:rPr>
                        <a:t>Demora con la cuenta</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5</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5"/>
                  </a:ext>
                </a:extLst>
              </a:tr>
              <a:tr h="317952">
                <a:tc>
                  <a:txBody>
                    <a:bodyPr/>
                    <a:lstStyle/>
                    <a:p>
                      <a:pPr marL="0" indent="88900">
                        <a:tabLst/>
                      </a:pPr>
                      <a:r>
                        <a:rPr lang="es-ES_tradnl" sz="1100" dirty="0">
                          <a:solidFill>
                            <a:schemeClr val="tx1"/>
                          </a:solidFill>
                          <a:latin typeface="Calibri" charset="0"/>
                          <a:ea typeface="Calibri" charset="0"/>
                          <a:cs typeface="Calibri" charset="0"/>
                        </a:rPr>
                        <a:t>No hay algún producto</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2</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8</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6"/>
                  </a:ext>
                </a:extLst>
              </a:tr>
              <a:tr h="281012">
                <a:tc>
                  <a:txBody>
                    <a:bodyPr/>
                    <a:lstStyle/>
                    <a:p>
                      <a:pPr marL="0" indent="88900">
                        <a:tabLst/>
                      </a:pPr>
                      <a:r>
                        <a:rPr lang="es-ES_tradnl" sz="1100" dirty="0">
                          <a:solidFill>
                            <a:schemeClr val="tx1"/>
                          </a:solidFill>
                          <a:latin typeface="Calibri" charset="0"/>
                          <a:ea typeface="Calibri" charset="0"/>
                          <a:cs typeface="Calibri" charset="0"/>
                        </a:rPr>
                        <a:t>Demora en la preparación</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6</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7"/>
                  </a:ext>
                </a:extLst>
              </a:tr>
              <a:tr h="291662">
                <a:tc>
                  <a:txBody>
                    <a:bodyPr/>
                    <a:lstStyle/>
                    <a:p>
                      <a:pPr marL="90488" indent="0">
                        <a:tabLst/>
                      </a:pPr>
                      <a:r>
                        <a:rPr lang="es-ES_tradnl" sz="1100" dirty="0">
                          <a:solidFill>
                            <a:schemeClr val="tx1"/>
                          </a:solidFill>
                          <a:latin typeface="Calibri" charset="0"/>
                          <a:ea typeface="Calibri" charset="0"/>
                          <a:cs typeface="Calibri" charset="0"/>
                        </a:rPr>
                        <a:t>Alimentos fuera de temperatura</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8"/>
                  </a:ext>
                </a:extLst>
              </a:tr>
              <a:tr h="268014">
                <a:tc>
                  <a:txBody>
                    <a:bodyPr/>
                    <a:lstStyle/>
                    <a:p>
                      <a:pPr marL="0" indent="90488">
                        <a:tabLst/>
                      </a:pPr>
                      <a:r>
                        <a:rPr lang="es-ES_tradnl" sz="1100" dirty="0">
                          <a:solidFill>
                            <a:schemeClr val="tx1"/>
                          </a:solidFill>
                          <a:latin typeface="Calibri" charset="0"/>
                          <a:ea typeface="Calibri" charset="0"/>
                          <a:cs typeface="Calibri" charset="0"/>
                        </a:rPr>
                        <a:t>Pocos mozos</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2</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09"/>
                  </a:ext>
                </a:extLst>
              </a:tr>
              <a:tr h="291663">
                <a:tc>
                  <a:txBody>
                    <a:bodyPr/>
                    <a:lstStyle/>
                    <a:p>
                      <a:pPr marL="0" indent="90488">
                        <a:tabLst/>
                      </a:pPr>
                      <a:r>
                        <a:rPr lang="es-ES_tradnl" sz="1100" dirty="0">
                          <a:solidFill>
                            <a:schemeClr val="tx1"/>
                          </a:solidFill>
                          <a:latin typeface="Calibri" charset="0"/>
                          <a:ea typeface="Calibri" charset="0"/>
                          <a:cs typeface="Calibri" charset="0"/>
                        </a:rPr>
                        <a:t>Temperatura del ambiente</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0"/>
                  </a:ext>
                </a:extLst>
              </a:tr>
              <a:tr h="291661">
                <a:tc>
                  <a:txBody>
                    <a:bodyPr/>
                    <a:lstStyle/>
                    <a:p>
                      <a:pPr marL="4763" indent="85725">
                        <a:tabLst/>
                      </a:pPr>
                      <a:r>
                        <a:rPr lang="es-ES_tradnl" sz="1100" dirty="0">
                          <a:solidFill>
                            <a:schemeClr val="tx1"/>
                          </a:solidFill>
                          <a:latin typeface="Calibri" charset="0"/>
                          <a:ea typeface="Calibri" charset="0"/>
                          <a:cs typeface="Calibri" charset="0"/>
                        </a:rPr>
                        <a:t>Volumen</a:t>
                      </a:r>
                      <a:r>
                        <a:rPr lang="es-ES_tradnl" sz="1100" baseline="0" dirty="0">
                          <a:solidFill>
                            <a:schemeClr val="tx1"/>
                          </a:solidFill>
                          <a:latin typeface="Calibri" charset="0"/>
                          <a:ea typeface="Calibri" charset="0"/>
                          <a:cs typeface="Calibri" charset="0"/>
                        </a:rPr>
                        <a:t> muy alto</a:t>
                      </a:r>
                      <a:endParaRPr lang="es-ES_tradnl" sz="1100" dirty="0">
                        <a:solidFill>
                          <a:schemeClr val="tx1"/>
                        </a:solidFill>
                        <a:latin typeface="Calibri" charset="0"/>
                        <a:ea typeface="Calibri" charset="0"/>
                        <a:cs typeface="Calibri" charset="0"/>
                      </a:endParaRP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s-ES_tradnl" sz="1100" dirty="0">
                          <a:latin typeface="Calibri" charset="0"/>
                          <a:ea typeface="Calibri" charset="0"/>
                          <a:cs typeface="Calibri" charset="0"/>
                        </a:rPr>
                        <a:t>4</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DEEC7"/>
                    </a:solidFill>
                  </a:tcPr>
                </a:tc>
                <a:extLst>
                  <a:ext uri="{0D108BD9-81ED-4DB2-BD59-A6C34878D82A}">
                    <a16:rowId xmlns:a16="http://schemas.microsoft.com/office/drawing/2014/main" val="10011"/>
                  </a:ext>
                </a:extLst>
              </a:tr>
              <a:tr h="234465">
                <a:tc>
                  <a:txBody>
                    <a:bodyPr/>
                    <a:lstStyle/>
                    <a:p>
                      <a:pPr marL="0" indent="88900">
                        <a:tabLst/>
                      </a:pPr>
                      <a:r>
                        <a:rPr lang="es-ES_tradnl" sz="1100" dirty="0">
                          <a:solidFill>
                            <a:schemeClr val="bg1"/>
                          </a:solidFill>
                          <a:latin typeface="Calibri" charset="0"/>
                          <a:ea typeface="Calibri" charset="0"/>
                          <a:cs typeface="Calibri" charset="0"/>
                        </a:rPr>
                        <a:t>Total</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solidFill>
                  </a:tcPr>
                </a:tc>
                <a:tc>
                  <a:txBody>
                    <a:bodyPr/>
                    <a:lstStyle/>
                    <a:p>
                      <a:pPr algn="ctr"/>
                      <a:r>
                        <a:rPr lang="es-ES_tradnl" sz="1100" dirty="0">
                          <a:solidFill>
                            <a:schemeClr val="bg1"/>
                          </a:solidFill>
                          <a:latin typeface="Calibri" charset="0"/>
                          <a:ea typeface="Calibri" charset="0"/>
                          <a:cs typeface="Calibri" charset="0"/>
                        </a:rPr>
                        <a:t>9</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9</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13</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18</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20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31</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30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E4639"/>
                    </a:solidFill>
                  </a:tcPr>
                </a:tc>
                <a:tc>
                  <a:txBody>
                    <a:bodyPr/>
                    <a:lstStyle/>
                    <a:p>
                      <a:pPr algn="ctr"/>
                      <a:r>
                        <a:rPr lang="es-ES_tradnl" sz="1100" dirty="0">
                          <a:solidFill>
                            <a:schemeClr val="bg1"/>
                          </a:solidFill>
                          <a:latin typeface="Calibri" charset="0"/>
                          <a:ea typeface="Calibri" charset="0"/>
                          <a:cs typeface="Calibri" charset="0"/>
                        </a:rPr>
                        <a:t>130</a:t>
                      </a:r>
                    </a:p>
                  </a:txBody>
                  <a:tcPr marL="10277" marR="10277" marT="5139" marB="513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8799"/>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63955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Agrupar 111"/>
          <p:cNvGrpSpPr/>
          <p:nvPr/>
        </p:nvGrpSpPr>
        <p:grpSpPr>
          <a:xfrm>
            <a:off x="1532918" y="709051"/>
            <a:ext cx="6513802" cy="4205404"/>
            <a:chOff x="1716478" y="1662812"/>
            <a:chExt cx="6017061" cy="3504860"/>
          </a:xfrm>
        </p:grpSpPr>
        <p:cxnSp>
          <p:nvCxnSpPr>
            <p:cNvPr id="50" name="Conector recto 49"/>
            <p:cNvCxnSpPr/>
            <p:nvPr/>
          </p:nvCxnSpPr>
          <p:spPr>
            <a:xfrm flipH="1">
              <a:off x="1998292" y="1728912"/>
              <a:ext cx="5381996" cy="12297"/>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6" name="Forma libre 85"/>
            <p:cNvSpPr/>
            <p:nvPr/>
          </p:nvSpPr>
          <p:spPr>
            <a:xfrm>
              <a:off x="3341298" y="2265872"/>
              <a:ext cx="3784121" cy="598098"/>
            </a:xfrm>
            <a:custGeom>
              <a:avLst/>
              <a:gdLst>
                <a:gd name="connsiteX0" fmla="*/ 0 w 3784121"/>
                <a:gd name="connsiteY0" fmla="*/ 598098 h 598098"/>
                <a:gd name="connsiteX1" fmla="*/ 718868 w 3784121"/>
                <a:gd name="connsiteY1" fmla="*/ 385313 h 598098"/>
                <a:gd name="connsiteX2" fmla="*/ 1581510 w 3784121"/>
                <a:gd name="connsiteY2" fmla="*/ 207034 h 598098"/>
                <a:gd name="connsiteX3" fmla="*/ 2386642 w 3784121"/>
                <a:gd name="connsiteY3" fmla="*/ 103517 h 598098"/>
                <a:gd name="connsiteX4" fmla="*/ 3140015 w 3784121"/>
                <a:gd name="connsiteY4" fmla="*/ 23003 h 598098"/>
                <a:gd name="connsiteX5" fmla="*/ 3784121 w 3784121"/>
                <a:gd name="connsiteY5" fmla="*/ 0 h 5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4121" h="598098">
                  <a:moveTo>
                    <a:pt x="0" y="598098"/>
                  </a:moveTo>
                  <a:cubicBezTo>
                    <a:pt x="227641" y="524294"/>
                    <a:pt x="455283" y="450490"/>
                    <a:pt x="718868" y="385313"/>
                  </a:cubicBezTo>
                  <a:cubicBezTo>
                    <a:pt x="982453" y="320136"/>
                    <a:pt x="1303548" y="254000"/>
                    <a:pt x="1581510" y="207034"/>
                  </a:cubicBezTo>
                  <a:cubicBezTo>
                    <a:pt x="1859472" y="160068"/>
                    <a:pt x="2126891" y="134189"/>
                    <a:pt x="2386642" y="103517"/>
                  </a:cubicBezTo>
                  <a:cubicBezTo>
                    <a:pt x="2646393" y="72845"/>
                    <a:pt x="2907102" y="40256"/>
                    <a:pt x="3140015" y="23003"/>
                  </a:cubicBezTo>
                  <a:cubicBezTo>
                    <a:pt x="3372928" y="5750"/>
                    <a:pt x="3784121" y="0"/>
                    <a:pt x="3784121" y="0"/>
                  </a:cubicBezTo>
                </a:path>
              </a:pathLst>
            </a:custGeom>
            <a:no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6" name="Conector angular 5"/>
            <p:cNvCxnSpPr/>
            <p:nvPr/>
          </p:nvCxnSpPr>
          <p:spPr>
            <a:xfrm>
              <a:off x="1977483" y="1724722"/>
              <a:ext cx="5402805" cy="3196683"/>
            </a:xfrm>
            <a:prstGeom prst="bentConnector3">
              <a:avLst>
                <a:gd name="adj1" fmla="val 327"/>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5307494" y="4952228"/>
              <a:ext cx="382658"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Volumen muy alto</a:t>
              </a:r>
            </a:p>
          </p:txBody>
        </p:sp>
        <p:sp>
          <p:nvSpPr>
            <p:cNvPr id="9" name="CuadroTexto 8"/>
            <p:cNvSpPr txBox="1"/>
            <p:nvPr/>
          </p:nvSpPr>
          <p:spPr>
            <a:xfrm>
              <a:off x="5789541" y="4952228"/>
              <a:ext cx="525948" cy="215444"/>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Temperatura del ambiente</a:t>
              </a:r>
              <a:endParaRPr lang="es-ES_tradnl" sz="700" dirty="0">
                <a:latin typeface="Calibri" charset="0"/>
                <a:ea typeface="Calibri" charset="0"/>
                <a:cs typeface="Calibri" charset="0"/>
              </a:endParaRPr>
            </a:p>
          </p:txBody>
        </p:sp>
        <p:sp>
          <p:nvSpPr>
            <p:cNvPr id="10" name="CuadroTexto 9"/>
            <p:cNvSpPr txBox="1"/>
            <p:nvPr/>
          </p:nvSpPr>
          <p:spPr>
            <a:xfrm>
              <a:off x="6315489" y="4952228"/>
              <a:ext cx="525948"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Pocos </a:t>
              </a:r>
              <a:br>
                <a:rPr lang="es-ES_tradnl" sz="700" dirty="0">
                  <a:latin typeface="Calibri" charset="0"/>
                  <a:ea typeface="Calibri" charset="0"/>
                  <a:cs typeface="Calibri" charset="0"/>
                </a:rPr>
              </a:br>
              <a:r>
                <a:rPr lang="es-ES_tradnl" sz="700" dirty="0">
                  <a:latin typeface="Calibri" charset="0"/>
                  <a:ea typeface="Calibri" charset="0"/>
                  <a:cs typeface="Calibri" charset="0"/>
                </a:rPr>
                <a:t>mozos</a:t>
              </a:r>
            </a:p>
          </p:txBody>
        </p:sp>
        <p:sp>
          <p:nvSpPr>
            <p:cNvPr id="11" name="CuadroTexto 10"/>
            <p:cNvSpPr txBox="1"/>
            <p:nvPr/>
          </p:nvSpPr>
          <p:spPr>
            <a:xfrm>
              <a:off x="6788909" y="4952228"/>
              <a:ext cx="655499"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Alimentos fuera </a:t>
              </a:r>
              <a:r>
                <a:rPr lang="es-ES_tradnl" sz="700">
                  <a:latin typeface="Calibri" charset="0"/>
                  <a:ea typeface="Calibri" charset="0"/>
                  <a:cs typeface="Calibri" charset="0"/>
                </a:rPr>
                <a:t>de temperatura</a:t>
              </a:r>
              <a:endParaRPr lang="es-ES_tradnl" sz="700" dirty="0">
                <a:latin typeface="Calibri" charset="0"/>
                <a:ea typeface="Calibri" charset="0"/>
                <a:cs typeface="Calibri" charset="0"/>
              </a:endParaRPr>
            </a:p>
          </p:txBody>
        </p:sp>
        <p:sp>
          <p:nvSpPr>
            <p:cNvPr id="12" name="CuadroTexto 11"/>
            <p:cNvSpPr txBox="1"/>
            <p:nvPr/>
          </p:nvSpPr>
          <p:spPr>
            <a:xfrm>
              <a:off x="4721086" y="4952228"/>
              <a:ext cx="487019"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Demora con </a:t>
              </a:r>
              <a:r>
                <a:rPr lang="es-ES_tradnl" sz="700">
                  <a:latin typeface="Calibri" charset="0"/>
                  <a:ea typeface="Calibri" charset="0"/>
                  <a:cs typeface="Calibri" charset="0"/>
                </a:rPr>
                <a:t>la cuenta</a:t>
              </a:r>
              <a:endParaRPr lang="es-ES_tradnl" sz="700" dirty="0">
                <a:latin typeface="Calibri" charset="0"/>
                <a:ea typeface="Calibri" charset="0"/>
                <a:cs typeface="Calibri" charset="0"/>
              </a:endParaRPr>
            </a:p>
          </p:txBody>
        </p:sp>
        <p:sp>
          <p:nvSpPr>
            <p:cNvPr id="13" name="CuadroTexto 12"/>
            <p:cNvSpPr txBox="1"/>
            <p:nvPr/>
          </p:nvSpPr>
          <p:spPr>
            <a:xfrm>
              <a:off x="4151938" y="4952228"/>
              <a:ext cx="546653"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Demora en la preparación</a:t>
              </a:r>
            </a:p>
          </p:txBody>
        </p:sp>
        <p:sp>
          <p:nvSpPr>
            <p:cNvPr id="14" name="CuadroTexto 13"/>
            <p:cNvSpPr txBox="1"/>
            <p:nvPr/>
          </p:nvSpPr>
          <p:spPr>
            <a:xfrm>
              <a:off x="3605285" y="4952228"/>
              <a:ext cx="546653" cy="215444"/>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No </a:t>
              </a:r>
              <a:r>
                <a:rPr lang="es-ES_tradnl" sz="700">
                  <a:latin typeface="Calibri" charset="0"/>
                  <a:ea typeface="Calibri" charset="0"/>
                  <a:cs typeface="Calibri" charset="0"/>
                </a:rPr>
                <a:t>hay algún producto</a:t>
              </a:r>
              <a:endParaRPr lang="es-ES_tradnl" sz="700" dirty="0">
                <a:latin typeface="Calibri" charset="0"/>
                <a:ea typeface="Calibri" charset="0"/>
                <a:cs typeface="Calibri" charset="0"/>
              </a:endParaRPr>
            </a:p>
          </p:txBody>
        </p:sp>
        <p:sp>
          <p:nvSpPr>
            <p:cNvPr id="15" name="CuadroTexto 14"/>
            <p:cNvSpPr txBox="1"/>
            <p:nvPr/>
          </p:nvSpPr>
          <p:spPr>
            <a:xfrm>
              <a:off x="3068985" y="4952228"/>
              <a:ext cx="546653"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Mesas sucias</a:t>
              </a:r>
              <a:endParaRPr lang="es-ES_tradnl" sz="700" dirty="0">
                <a:latin typeface="Calibri" charset="0"/>
                <a:ea typeface="Calibri" charset="0"/>
                <a:cs typeface="Calibri" charset="0"/>
              </a:endParaRPr>
            </a:p>
          </p:txBody>
        </p:sp>
        <p:sp>
          <p:nvSpPr>
            <p:cNvPr id="16" name="CuadroTexto 15"/>
            <p:cNvSpPr txBox="1"/>
            <p:nvPr/>
          </p:nvSpPr>
          <p:spPr>
            <a:xfrm>
              <a:off x="2511979" y="4952228"/>
              <a:ext cx="546653"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Baños sucios</a:t>
              </a:r>
              <a:endParaRPr lang="es-ES_tradnl" sz="700" dirty="0">
                <a:latin typeface="Calibri" charset="0"/>
                <a:ea typeface="Calibri" charset="0"/>
                <a:cs typeface="Calibri" charset="0"/>
              </a:endParaRPr>
            </a:p>
          </p:txBody>
        </p:sp>
        <p:sp>
          <p:nvSpPr>
            <p:cNvPr id="17" name="CuadroTexto 16"/>
            <p:cNvSpPr txBox="1"/>
            <p:nvPr/>
          </p:nvSpPr>
          <p:spPr>
            <a:xfrm>
              <a:off x="2055937" y="4952228"/>
              <a:ext cx="426004" cy="215444"/>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Anfitrión </a:t>
              </a:r>
              <a:br>
                <a:rPr lang="es-ES_tradnl" sz="700">
                  <a:latin typeface="Calibri" charset="0"/>
                  <a:ea typeface="Calibri" charset="0"/>
                  <a:cs typeface="Calibri" charset="0"/>
                </a:rPr>
              </a:br>
              <a:r>
                <a:rPr lang="es-ES_tradnl" sz="700">
                  <a:latin typeface="Calibri" charset="0"/>
                  <a:ea typeface="Calibri" charset="0"/>
                  <a:cs typeface="Calibri" charset="0"/>
                </a:rPr>
                <a:t>no saluda</a:t>
              </a:r>
              <a:endParaRPr lang="es-ES_tradnl" sz="700" dirty="0">
                <a:latin typeface="Calibri" charset="0"/>
                <a:ea typeface="Calibri" charset="0"/>
                <a:cs typeface="Calibri" charset="0"/>
              </a:endParaRPr>
            </a:p>
          </p:txBody>
        </p:sp>
        <p:sp>
          <p:nvSpPr>
            <p:cNvPr id="18" name="CuadroTexto 17"/>
            <p:cNvSpPr txBox="1"/>
            <p:nvPr/>
          </p:nvSpPr>
          <p:spPr>
            <a:xfrm>
              <a:off x="1717169" y="4834915"/>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0</a:t>
              </a:r>
              <a:endParaRPr lang="es-ES_tradnl" sz="700" dirty="0">
                <a:latin typeface="Calibri" charset="0"/>
                <a:ea typeface="Calibri" charset="0"/>
                <a:cs typeface="Calibri" charset="0"/>
              </a:endParaRPr>
            </a:p>
          </p:txBody>
        </p:sp>
        <p:sp>
          <p:nvSpPr>
            <p:cNvPr id="19" name="CuadroTexto 18"/>
            <p:cNvSpPr txBox="1"/>
            <p:nvPr/>
          </p:nvSpPr>
          <p:spPr>
            <a:xfrm>
              <a:off x="1717169" y="4531181"/>
              <a:ext cx="156341" cy="107722"/>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5</a:t>
              </a:r>
            </a:p>
          </p:txBody>
        </p:sp>
        <p:sp>
          <p:nvSpPr>
            <p:cNvPr id="20" name="CuadroTexto 19"/>
            <p:cNvSpPr txBox="1"/>
            <p:nvPr/>
          </p:nvSpPr>
          <p:spPr>
            <a:xfrm>
              <a:off x="1717169" y="4217855"/>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10</a:t>
              </a:r>
              <a:endParaRPr lang="es-ES_tradnl" sz="700" dirty="0">
                <a:latin typeface="Calibri" charset="0"/>
                <a:ea typeface="Calibri" charset="0"/>
                <a:cs typeface="Calibri" charset="0"/>
              </a:endParaRPr>
            </a:p>
          </p:txBody>
        </p:sp>
        <p:sp>
          <p:nvSpPr>
            <p:cNvPr id="21" name="CuadroTexto 20"/>
            <p:cNvSpPr txBox="1"/>
            <p:nvPr/>
          </p:nvSpPr>
          <p:spPr>
            <a:xfrm>
              <a:off x="1717169" y="3901332"/>
              <a:ext cx="156341" cy="107722"/>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15</a:t>
              </a:r>
            </a:p>
          </p:txBody>
        </p:sp>
        <p:sp>
          <p:nvSpPr>
            <p:cNvPr id="22" name="CuadroTexto 21"/>
            <p:cNvSpPr txBox="1"/>
            <p:nvPr/>
          </p:nvSpPr>
          <p:spPr>
            <a:xfrm>
              <a:off x="1717169" y="3578414"/>
              <a:ext cx="156341" cy="107722"/>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20</a:t>
              </a:r>
            </a:p>
          </p:txBody>
        </p:sp>
        <p:sp>
          <p:nvSpPr>
            <p:cNvPr id="23" name="CuadroTexto 22"/>
            <p:cNvSpPr txBox="1"/>
            <p:nvPr/>
          </p:nvSpPr>
          <p:spPr>
            <a:xfrm>
              <a:off x="1717169" y="3276446"/>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25</a:t>
              </a:r>
              <a:endParaRPr lang="es-ES_tradnl" sz="700" dirty="0">
                <a:latin typeface="Calibri" charset="0"/>
                <a:ea typeface="Calibri" charset="0"/>
                <a:cs typeface="Calibri" charset="0"/>
              </a:endParaRPr>
            </a:p>
          </p:txBody>
        </p:sp>
        <p:sp>
          <p:nvSpPr>
            <p:cNvPr id="24" name="CuadroTexto 23"/>
            <p:cNvSpPr txBox="1"/>
            <p:nvPr/>
          </p:nvSpPr>
          <p:spPr>
            <a:xfrm>
              <a:off x="1716478" y="2953528"/>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30</a:t>
              </a:r>
              <a:endParaRPr lang="es-ES_tradnl" sz="700" dirty="0">
                <a:latin typeface="Calibri" charset="0"/>
                <a:ea typeface="Calibri" charset="0"/>
                <a:cs typeface="Calibri" charset="0"/>
              </a:endParaRPr>
            </a:p>
          </p:txBody>
        </p:sp>
        <p:sp>
          <p:nvSpPr>
            <p:cNvPr id="25" name="CuadroTexto 24"/>
            <p:cNvSpPr txBox="1"/>
            <p:nvPr/>
          </p:nvSpPr>
          <p:spPr>
            <a:xfrm>
              <a:off x="1716478" y="2630610"/>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35</a:t>
              </a:r>
              <a:endParaRPr lang="es-ES_tradnl" sz="700" dirty="0">
                <a:latin typeface="Calibri" charset="0"/>
                <a:ea typeface="Calibri" charset="0"/>
                <a:cs typeface="Calibri" charset="0"/>
              </a:endParaRPr>
            </a:p>
          </p:txBody>
        </p:sp>
        <p:sp>
          <p:nvSpPr>
            <p:cNvPr id="26" name="CuadroTexto 25"/>
            <p:cNvSpPr txBox="1"/>
            <p:nvPr/>
          </p:nvSpPr>
          <p:spPr>
            <a:xfrm>
              <a:off x="1716478" y="2307692"/>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40</a:t>
              </a:r>
              <a:endParaRPr lang="es-ES_tradnl" sz="700" dirty="0">
                <a:latin typeface="Calibri" charset="0"/>
                <a:ea typeface="Calibri" charset="0"/>
                <a:cs typeface="Calibri" charset="0"/>
              </a:endParaRPr>
            </a:p>
          </p:txBody>
        </p:sp>
        <p:sp>
          <p:nvSpPr>
            <p:cNvPr id="27" name="CuadroTexto 26"/>
            <p:cNvSpPr txBox="1"/>
            <p:nvPr/>
          </p:nvSpPr>
          <p:spPr>
            <a:xfrm>
              <a:off x="1716478" y="2002558"/>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45</a:t>
              </a:r>
              <a:endParaRPr lang="es-ES_tradnl" sz="700" dirty="0">
                <a:latin typeface="Calibri" charset="0"/>
                <a:ea typeface="Calibri" charset="0"/>
                <a:cs typeface="Calibri" charset="0"/>
              </a:endParaRPr>
            </a:p>
          </p:txBody>
        </p:sp>
        <p:sp>
          <p:nvSpPr>
            <p:cNvPr id="28" name="CuadroTexto 27"/>
            <p:cNvSpPr txBox="1"/>
            <p:nvPr/>
          </p:nvSpPr>
          <p:spPr>
            <a:xfrm>
              <a:off x="1716478" y="1662812"/>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50</a:t>
              </a:r>
              <a:endParaRPr lang="es-ES_tradnl" sz="700" dirty="0">
                <a:latin typeface="Calibri" charset="0"/>
                <a:ea typeface="Calibri" charset="0"/>
                <a:cs typeface="Calibri" charset="0"/>
              </a:endParaRPr>
            </a:p>
          </p:txBody>
        </p:sp>
        <p:sp>
          <p:nvSpPr>
            <p:cNvPr id="34" name="Rectángulo 33"/>
            <p:cNvSpPr/>
            <p:nvPr/>
          </p:nvSpPr>
          <p:spPr>
            <a:xfrm>
              <a:off x="4860084" y="4587986"/>
              <a:ext cx="223804" cy="328027"/>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Rectángulo 34"/>
            <p:cNvSpPr/>
            <p:nvPr/>
          </p:nvSpPr>
          <p:spPr>
            <a:xfrm>
              <a:off x="5387622" y="4638903"/>
              <a:ext cx="223804" cy="277110"/>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6" name="Rectángulo 35"/>
            <p:cNvSpPr/>
            <p:nvPr/>
          </p:nvSpPr>
          <p:spPr>
            <a:xfrm>
              <a:off x="5937541" y="4719071"/>
              <a:ext cx="223804" cy="196942"/>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7" name="Rectángulo 36"/>
            <p:cNvSpPr/>
            <p:nvPr/>
          </p:nvSpPr>
          <p:spPr>
            <a:xfrm>
              <a:off x="6474671" y="4770227"/>
              <a:ext cx="223804" cy="145786"/>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8" name="Rectángulo 37"/>
            <p:cNvSpPr/>
            <p:nvPr/>
          </p:nvSpPr>
          <p:spPr>
            <a:xfrm>
              <a:off x="7004756" y="4834915"/>
              <a:ext cx="223804" cy="85100"/>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0" name="Conector recto 39"/>
            <p:cNvCxnSpPr/>
            <p:nvPr/>
          </p:nvCxnSpPr>
          <p:spPr>
            <a:xfrm flipH="1">
              <a:off x="1977484" y="4575758"/>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flipH="1">
              <a:off x="1977484" y="4262432"/>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flipH="1">
              <a:off x="1977484" y="3947400"/>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flipH="1">
              <a:off x="1977484" y="3627633"/>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flipH="1">
              <a:off x="1977484" y="3309554"/>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flipH="1">
              <a:off x="1977484" y="3001201"/>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flipH="1">
              <a:off x="1977484" y="2675684"/>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flipH="1">
              <a:off x="1977484" y="2358326"/>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H="1">
              <a:off x="1977484" y="2045962"/>
              <a:ext cx="5402804" cy="9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CuadroTexto 50"/>
            <p:cNvSpPr txBox="1"/>
            <p:nvPr/>
          </p:nvSpPr>
          <p:spPr>
            <a:xfrm>
              <a:off x="7526570" y="4834915"/>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0%</a:t>
              </a:r>
              <a:endParaRPr lang="es-ES_tradnl" sz="700" dirty="0">
                <a:latin typeface="Calibri" charset="0"/>
                <a:ea typeface="Calibri" charset="0"/>
                <a:cs typeface="Calibri" charset="0"/>
              </a:endParaRPr>
            </a:p>
          </p:txBody>
        </p:sp>
        <p:sp>
          <p:nvSpPr>
            <p:cNvPr id="52" name="CuadroTexto 51"/>
            <p:cNvSpPr txBox="1"/>
            <p:nvPr/>
          </p:nvSpPr>
          <p:spPr>
            <a:xfrm>
              <a:off x="7526570" y="4325577"/>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20%</a:t>
              </a:r>
              <a:endParaRPr lang="es-ES_tradnl" sz="700" dirty="0">
                <a:latin typeface="Calibri" charset="0"/>
                <a:ea typeface="Calibri" charset="0"/>
                <a:cs typeface="Calibri" charset="0"/>
              </a:endParaRPr>
            </a:p>
          </p:txBody>
        </p:sp>
        <p:sp>
          <p:nvSpPr>
            <p:cNvPr id="53" name="CuadroTexto 52"/>
            <p:cNvSpPr txBox="1"/>
            <p:nvPr/>
          </p:nvSpPr>
          <p:spPr>
            <a:xfrm>
              <a:off x="7526570" y="3793610"/>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40%</a:t>
              </a:r>
              <a:endParaRPr lang="es-ES_tradnl" sz="700" dirty="0">
                <a:latin typeface="Calibri" charset="0"/>
                <a:ea typeface="Calibri" charset="0"/>
                <a:cs typeface="Calibri" charset="0"/>
              </a:endParaRPr>
            </a:p>
          </p:txBody>
        </p:sp>
        <p:sp>
          <p:nvSpPr>
            <p:cNvPr id="54" name="CuadroTexto 53"/>
            <p:cNvSpPr txBox="1"/>
            <p:nvPr/>
          </p:nvSpPr>
          <p:spPr>
            <a:xfrm>
              <a:off x="7526570" y="3264977"/>
              <a:ext cx="156341"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60%</a:t>
              </a:r>
              <a:endParaRPr lang="es-ES_tradnl" sz="700" dirty="0">
                <a:latin typeface="Calibri" charset="0"/>
                <a:ea typeface="Calibri" charset="0"/>
                <a:cs typeface="Calibri" charset="0"/>
              </a:endParaRPr>
            </a:p>
          </p:txBody>
        </p:sp>
        <p:sp>
          <p:nvSpPr>
            <p:cNvPr id="55" name="CuadroTexto 54"/>
            <p:cNvSpPr txBox="1"/>
            <p:nvPr/>
          </p:nvSpPr>
          <p:spPr>
            <a:xfrm>
              <a:off x="7526570" y="2716599"/>
              <a:ext cx="156341" cy="107722"/>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80%</a:t>
              </a:r>
            </a:p>
          </p:txBody>
        </p:sp>
        <p:sp>
          <p:nvSpPr>
            <p:cNvPr id="56" name="CuadroTexto 55"/>
            <p:cNvSpPr txBox="1"/>
            <p:nvPr/>
          </p:nvSpPr>
          <p:spPr>
            <a:xfrm>
              <a:off x="7526570" y="2220576"/>
              <a:ext cx="206969"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100%</a:t>
              </a:r>
              <a:endParaRPr lang="es-ES_tradnl" sz="700" dirty="0">
                <a:latin typeface="Calibri" charset="0"/>
                <a:ea typeface="Calibri" charset="0"/>
                <a:cs typeface="Calibri" charset="0"/>
              </a:endParaRPr>
            </a:p>
          </p:txBody>
        </p:sp>
        <p:sp>
          <p:nvSpPr>
            <p:cNvPr id="57" name="CuadroTexto 56"/>
            <p:cNvSpPr txBox="1"/>
            <p:nvPr/>
          </p:nvSpPr>
          <p:spPr>
            <a:xfrm>
              <a:off x="7526570" y="1684335"/>
              <a:ext cx="206969" cy="107722"/>
            </a:xfrm>
            <a:prstGeom prst="rect">
              <a:avLst/>
            </a:prstGeom>
            <a:solidFill>
              <a:schemeClr val="bg1"/>
            </a:solidFill>
          </p:spPr>
          <p:txBody>
            <a:bodyPr wrap="square" lIns="0" tIns="0" rIns="0" bIns="0" rtlCol="0">
              <a:spAutoFit/>
            </a:bodyPr>
            <a:lstStyle/>
            <a:p>
              <a:pPr algn="ctr"/>
              <a:r>
                <a:rPr lang="es-ES_tradnl" sz="700" dirty="0">
                  <a:latin typeface="Calibri" charset="0"/>
                  <a:ea typeface="Calibri" charset="0"/>
                  <a:cs typeface="Calibri" charset="0"/>
                </a:rPr>
                <a:t>120%</a:t>
              </a:r>
            </a:p>
          </p:txBody>
        </p:sp>
        <p:sp>
          <p:nvSpPr>
            <p:cNvPr id="58" name="CuadroTexto 57"/>
            <p:cNvSpPr txBox="1"/>
            <p:nvPr/>
          </p:nvSpPr>
          <p:spPr>
            <a:xfrm>
              <a:off x="7038487" y="4711782"/>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a:t>
              </a:r>
              <a:endParaRPr lang="es-ES_tradnl" sz="700" dirty="0">
                <a:latin typeface="Calibri" charset="0"/>
                <a:ea typeface="Calibri" charset="0"/>
                <a:cs typeface="Calibri" charset="0"/>
              </a:endParaRPr>
            </a:p>
          </p:txBody>
        </p:sp>
        <p:sp>
          <p:nvSpPr>
            <p:cNvPr id="59" name="CuadroTexto 58"/>
            <p:cNvSpPr txBox="1"/>
            <p:nvPr/>
          </p:nvSpPr>
          <p:spPr>
            <a:xfrm>
              <a:off x="6501552" y="4649177"/>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a:t>
              </a:r>
              <a:endParaRPr lang="es-ES_tradnl" sz="700" dirty="0">
                <a:latin typeface="Calibri" charset="0"/>
                <a:ea typeface="Calibri" charset="0"/>
                <a:cs typeface="Calibri" charset="0"/>
              </a:endParaRPr>
            </a:p>
          </p:txBody>
        </p:sp>
        <p:sp>
          <p:nvSpPr>
            <p:cNvPr id="60" name="CuadroTexto 59"/>
            <p:cNvSpPr txBox="1"/>
            <p:nvPr/>
          </p:nvSpPr>
          <p:spPr>
            <a:xfrm>
              <a:off x="5965790" y="4588944"/>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3</a:t>
              </a:r>
              <a:endParaRPr lang="es-ES_tradnl" sz="700" dirty="0">
                <a:latin typeface="Calibri" charset="0"/>
                <a:ea typeface="Calibri" charset="0"/>
                <a:cs typeface="Calibri" charset="0"/>
              </a:endParaRPr>
            </a:p>
          </p:txBody>
        </p:sp>
        <p:sp>
          <p:nvSpPr>
            <p:cNvPr id="61" name="CuadroTexto 60"/>
            <p:cNvSpPr txBox="1"/>
            <p:nvPr/>
          </p:nvSpPr>
          <p:spPr>
            <a:xfrm>
              <a:off x="5423412" y="4531181"/>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4</a:t>
              </a:r>
              <a:endParaRPr lang="es-ES_tradnl" sz="700" dirty="0">
                <a:latin typeface="Calibri" charset="0"/>
                <a:ea typeface="Calibri" charset="0"/>
                <a:cs typeface="Calibri" charset="0"/>
              </a:endParaRPr>
            </a:p>
          </p:txBody>
        </p:sp>
        <p:sp>
          <p:nvSpPr>
            <p:cNvPr id="62" name="CuadroTexto 61"/>
            <p:cNvSpPr txBox="1"/>
            <p:nvPr/>
          </p:nvSpPr>
          <p:spPr>
            <a:xfrm>
              <a:off x="4881034" y="4457762"/>
              <a:ext cx="156341"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5</a:t>
              </a:r>
            </a:p>
          </p:txBody>
        </p:sp>
        <p:sp>
          <p:nvSpPr>
            <p:cNvPr id="64" name="CuadroTexto 63"/>
            <p:cNvSpPr txBox="1"/>
            <p:nvPr/>
          </p:nvSpPr>
          <p:spPr>
            <a:xfrm>
              <a:off x="4347093" y="4392957"/>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6</a:t>
              </a:r>
              <a:endParaRPr lang="es-ES_tradnl" sz="700" dirty="0">
                <a:latin typeface="Calibri" charset="0"/>
                <a:ea typeface="Calibri" charset="0"/>
                <a:cs typeface="Calibri" charset="0"/>
              </a:endParaRPr>
            </a:p>
          </p:txBody>
        </p:sp>
        <p:sp>
          <p:nvSpPr>
            <p:cNvPr id="65" name="CuadroTexto 64"/>
            <p:cNvSpPr txBox="1"/>
            <p:nvPr/>
          </p:nvSpPr>
          <p:spPr>
            <a:xfrm>
              <a:off x="3807290" y="4271716"/>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8</a:t>
              </a:r>
              <a:endParaRPr lang="es-ES_tradnl" sz="700" dirty="0">
                <a:latin typeface="Calibri" charset="0"/>
                <a:ea typeface="Calibri" charset="0"/>
                <a:cs typeface="Calibri" charset="0"/>
              </a:endParaRPr>
            </a:p>
          </p:txBody>
        </p:sp>
        <p:sp>
          <p:nvSpPr>
            <p:cNvPr id="66" name="CuadroTexto 65"/>
            <p:cNvSpPr txBox="1"/>
            <p:nvPr/>
          </p:nvSpPr>
          <p:spPr>
            <a:xfrm>
              <a:off x="3264140" y="3128953"/>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26</a:t>
              </a:r>
              <a:endParaRPr lang="es-ES_tradnl" sz="700" dirty="0">
                <a:latin typeface="Calibri" charset="0"/>
                <a:ea typeface="Calibri" charset="0"/>
                <a:cs typeface="Calibri" charset="0"/>
              </a:endParaRPr>
            </a:p>
          </p:txBody>
        </p:sp>
        <p:sp>
          <p:nvSpPr>
            <p:cNvPr id="67" name="CuadroTexto 66"/>
            <p:cNvSpPr txBox="1"/>
            <p:nvPr/>
          </p:nvSpPr>
          <p:spPr>
            <a:xfrm>
              <a:off x="2734036" y="2992730"/>
              <a:ext cx="156341"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28</a:t>
              </a:r>
            </a:p>
          </p:txBody>
        </p:sp>
        <p:sp>
          <p:nvSpPr>
            <p:cNvPr id="68" name="CuadroTexto 67"/>
            <p:cNvSpPr txBox="1"/>
            <p:nvPr/>
          </p:nvSpPr>
          <p:spPr>
            <a:xfrm>
              <a:off x="2190768" y="1795132"/>
              <a:ext cx="156341"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47</a:t>
              </a:r>
              <a:endParaRPr lang="es-ES_tradnl" sz="700" dirty="0">
                <a:latin typeface="Calibri" charset="0"/>
                <a:ea typeface="Calibri" charset="0"/>
                <a:cs typeface="Calibri" charset="0"/>
              </a:endParaRPr>
            </a:p>
          </p:txBody>
        </p:sp>
        <p:sp>
          <p:nvSpPr>
            <p:cNvPr id="69" name="CuadroTexto 68"/>
            <p:cNvSpPr txBox="1"/>
            <p:nvPr/>
          </p:nvSpPr>
          <p:spPr>
            <a:xfrm>
              <a:off x="3330521" y="2857628"/>
              <a:ext cx="2851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78%</a:t>
              </a:r>
            </a:p>
          </p:txBody>
        </p:sp>
        <p:sp>
          <p:nvSpPr>
            <p:cNvPr id="70" name="CuadroTexto 69"/>
            <p:cNvSpPr txBox="1"/>
            <p:nvPr/>
          </p:nvSpPr>
          <p:spPr>
            <a:xfrm>
              <a:off x="3885460" y="2656123"/>
              <a:ext cx="2851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84%</a:t>
              </a:r>
            </a:p>
          </p:txBody>
        </p:sp>
        <p:sp>
          <p:nvSpPr>
            <p:cNvPr id="71" name="CuadroTexto 70"/>
            <p:cNvSpPr txBox="1"/>
            <p:nvPr/>
          </p:nvSpPr>
          <p:spPr>
            <a:xfrm>
              <a:off x="4414141" y="2530155"/>
              <a:ext cx="2851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88%</a:t>
              </a:r>
              <a:endParaRPr lang="es-ES_tradnl" sz="700" dirty="0">
                <a:latin typeface="Calibri" charset="0"/>
                <a:ea typeface="Calibri" charset="0"/>
                <a:cs typeface="Calibri" charset="0"/>
              </a:endParaRPr>
            </a:p>
          </p:txBody>
        </p:sp>
        <p:sp>
          <p:nvSpPr>
            <p:cNvPr id="72" name="CuadroTexto 71"/>
            <p:cNvSpPr txBox="1"/>
            <p:nvPr/>
          </p:nvSpPr>
          <p:spPr>
            <a:xfrm>
              <a:off x="4959204" y="2425373"/>
              <a:ext cx="2851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92%</a:t>
              </a:r>
              <a:endParaRPr lang="es-ES_tradnl" sz="700" dirty="0">
                <a:latin typeface="Calibri" charset="0"/>
                <a:ea typeface="Calibri" charset="0"/>
                <a:cs typeface="Calibri" charset="0"/>
              </a:endParaRPr>
            </a:p>
          </p:txBody>
        </p:sp>
        <p:sp>
          <p:nvSpPr>
            <p:cNvPr id="73" name="CuadroTexto 72"/>
            <p:cNvSpPr txBox="1"/>
            <p:nvPr/>
          </p:nvSpPr>
          <p:spPr>
            <a:xfrm>
              <a:off x="5498823" y="2344713"/>
              <a:ext cx="2851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95%</a:t>
              </a:r>
              <a:endParaRPr lang="es-ES_tradnl" sz="700" dirty="0">
                <a:latin typeface="Calibri" charset="0"/>
                <a:ea typeface="Calibri" charset="0"/>
                <a:cs typeface="Calibri" charset="0"/>
              </a:endParaRPr>
            </a:p>
          </p:txBody>
        </p:sp>
        <p:sp>
          <p:nvSpPr>
            <p:cNvPr id="74" name="CuadroTexto 73"/>
            <p:cNvSpPr txBox="1"/>
            <p:nvPr/>
          </p:nvSpPr>
          <p:spPr>
            <a:xfrm>
              <a:off x="6049443" y="2282433"/>
              <a:ext cx="2851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98%</a:t>
              </a:r>
              <a:endParaRPr lang="es-ES_tradnl" sz="700" dirty="0">
                <a:latin typeface="Calibri" charset="0"/>
                <a:ea typeface="Calibri" charset="0"/>
                <a:cs typeface="Calibri" charset="0"/>
              </a:endParaRPr>
            </a:p>
          </p:txBody>
        </p:sp>
        <p:sp>
          <p:nvSpPr>
            <p:cNvPr id="29" name="Rectángulo 28"/>
            <p:cNvSpPr/>
            <p:nvPr/>
          </p:nvSpPr>
          <p:spPr>
            <a:xfrm>
              <a:off x="2164507" y="1915124"/>
              <a:ext cx="223804" cy="3006281"/>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Rectángulo 29"/>
            <p:cNvSpPr/>
            <p:nvPr/>
          </p:nvSpPr>
          <p:spPr>
            <a:xfrm>
              <a:off x="2700305" y="3114076"/>
              <a:ext cx="223804" cy="1807329"/>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Rectángulo 30"/>
            <p:cNvSpPr/>
            <p:nvPr/>
          </p:nvSpPr>
          <p:spPr>
            <a:xfrm>
              <a:off x="3234238" y="3251555"/>
              <a:ext cx="223804" cy="1669850"/>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Rectángulo 31"/>
            <p:cNvSpPr/>
            <p:nvPr/>
          </p:nvSpPr>
          <p:spPr>
            <a:xfrm>
              <a:off x="3768171" y="4392957"/>
              <a:ext cx="223804" cy="528448"/>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3" name="Rectángulo 32"/>
            <p:cNvSpPr/>
            <p:nvPr/>
          </p:nvSpPr>
          <p:spPr>
            <a:xfrm>
              <a:off x="4313362" y="4531180"/>
              <a:ext cx="223804" cy="384833"/>
            </a:xfrm>
            <a:prstGeom prst="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81" name="Conector recto 80"/>
            <p:cNvCxnSpPr/>
            <p:nvPr/>
          </p:nvCxnSpPr>
          <p:spPr>
            <a:xfrm flipV="1">
              <a:off x="2268938" y="2871725"/>
              <a:ext cx="1073372" cy="1083468"/>
            </a:xfrm>
            <a:prstGeom prst="line">
              <a:avLst/>
            </a:prstGeom>
            <a:ln w="19050">
              <a:solidFill>
                <a:srgbClr val="EE4639"/>
              </a:solidFill>
            </a:ln>
          </p:spPr>
          <p:style>
            <a:lnRef idx="1">
              <a:schemeClr val="accent1"/>
            </a:lnRef>
            <a:fillRef idx="0">
              <a:schemeClr val="accent1"/>
            </a:fillRef>
            <a:effectRef idx="0">
              <a:schemeClr val="accent1"/>
            </a:effectRef>
            <a:fontRef idx="minor">
              <a:schemeClr val="tx1"/>
            </a:fontRef>
          </p:style>
        </p:cxnSp>
        <p:sp>
          <p:nvSpPr>
            <p:cNvPr id="87" name="CuadroTexto 86"/>
            <p:cNvSpPr txBox="1"/>
            <p:nvPr/>
          </p:nvSpPr>
          <p:spPr>
            <a:xfrm>
              <a:off x="6451810" y="2224634"/>
              <a:ext cx="2851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99%</a:t>
              </a:r>
            </a:p>
          </p:txBody>
        </p:sp>
        <p:sp>
          <p:nvSpPr>
            <p:cNvPr id="88" name="CuadroTexto 87"/>
            <p:cNvSpPr txBox="1"/>
            <p:nvPr/>
          </p:nvSpPr>
          <p:spPr>
            <a:xfrm>
              <a:off x="7082389" y="2224634"/>
              <a:ext cx="2851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a:t>
              </a:r>
            </a:p>
          </p:txBody>
        </p:sp>
        <p:sp>
          <p:nvSpPr>
            <p:cNvPr id="89" name="CuadroTexto 88"/>
            <p:cNvSpPr txBox="1"/>
            <p:nvPr/>
          </p:nvSpPr>
          <p:spPr>
            <a:xfrm>
              <a:off x="2734036" y="3575460"/>
              <a:ext cx="156341" cy="107722"/>
            </a:xfrm>
            <a:prstGeom prst="rect">
              <a:avLst/>
            </a:prstGeom>
            <a:noFill/>
          </p:spPr>
          <p:txBody>
            <a:bodyPr wrap="square" lIns="0" tIns="0" rIns="0" bIns="0" rtlCol="0">
              <a:spAutoFit/>
            </a:bodyPr>
            <a:lstStyle/>
            <a:p>
              <a:pPr algn="ctr"/>
              <a:r>
                <a:rPr lang="es-ES_tradnl" sz="700">
                  <a:solidFill>
                    <a:schemeClr val="bg1"/>
                  </a:solidFill>
                  <a:latin typeface="Calibri" charset="0"/>
                  <a:ea typeface="Calibri" charset="0"/>
                  <a:cs typeface="Calibri" charset="0"/>
                </a:rPr>
                <a:t>58%</a:t>
              </a:r>
              <a:endParaRPr lang="es-ES_tradnl" sz="700" dirty="0">
                <a:solidFill>
                  <a:schemeClr val="bg1"/>
                </a:solidFill>
                <a:latin typeface="Calibri" charset="0"/>
                <a:ea typeface="Calibri" charset="0"/>
                <a:cs typeface="Calibri" charset="0"/>
              </a:endParaRPr>
            </a:p>
          </p:txBody>
        </p:sp>
        <p:sp>
          <p:nvSpPr>
            <p:cNvPr id="90" name="CuadroTexto 89"/>
            <p:cNvSpPr txBox="1"/>
            <p:nvPr/>
          </p:nvSpPr>
          <p:spPr>
            <a:xfrm>
              <a:off x="2198238" y="4066817"/>
              <a:ext cx="156341" cy="107722"/>
            </a:xfrm>
            <a:prstGeom prst="rect">
              <a:avLst/>
            </a:prstGeom>
            <a:noFill/>
          </p:spPr>
          <p:txBody>
            <a:bodyPr wrap="square" lIns="0" tIns="0" rIns="0" bIns="0" rtlCol="0">
              <a:spAutoFit/>
            </a:bodyPr>
            <a:lstStyle/>
            <a:p>
              <a:pPr algn="ctr"/>
              <a:r>
                <a:rPr lang="es-ES_tradnl" sz="700">
                  <a:solidFill>
                    <a:schemeClr val="bg1"/>
                  </a:solidFill>
                  <a:latin typeface="Calibri" charset="0"/>
                  <a:ea typeface="Calibri" charset="0"/>
                  <a:cs typeface="Calibri" charset="0"/>
                </a:rPr>
                <a:t>36%</a:t>
              </a:r>
              <a:endParaRPr lang="es-ES_tradnl" sz="700" dirty="0">
                <a:solidFill>
                  <a:schemeClr val="bg1"/>
                </a:solidFill>
                <a:latin typeface="Calibri" charset="0"/>
                <a:ea typeface="Calibri" charset="0"/>
                <a:cs typeface="Calibri" charset="0"/>
              </a:endParaRPr>
            </a:p>
          </p:txBody>
        </p:sp>
        <p:cxnSp>
          <p:nvCxnSpPr>
            <p:cNvPr id="96" name="Conector recto 95"/>
            <p:cNvCxnSpPr/>
            <p:nvPr/>
          </p:nvCxnSpPr>
          <p:spPr>
            <a:xfrm>
              <a:off x="7374706" y="2278495"/>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Conector recto 98"/>
            <p:cNvCxnSpPr/>
            <p:nvPr/>
          </p:nvCxnSpPr>
          <p:spPr>
            <a:xfrm>
              <a:off x="7386287" y="2783160"/>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a:off x="7386287" y="3304823"/>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Conector recto 100"/>
            <p:cNvCxnSpPr/>
            <p:nvPr/>
          </p:nvCxnSpPr>
          <p:spPr>
            <a:xfrm>
              <a:off x="7386287" y="3847748"/>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2" name="Conector recto 101"/>
            <p:cNvCxnSpPr/>
            <p:nvPr/>
          </p:nvCxnSpPr>
          <p:spPr>
            <a:xfrm>
              <a:off x="7386287" y="4379438"/>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Conector recto 102"/>
            <p:cNvCxnSpPr/>
            <p:nvPr/>
          </p:nvCxnSpPr>
          <p:spPr>
            <a:xfrm>
              <a:off x="7386287" y="4922363"/>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4" name="Conector recto 103"/>
            <p:cNvCxnSpPr/>
            <p:nvPr/>
          </p:nvCxnSpPr>
          <p:spPr>
            <a:xfrm flipV="1">
              <a:off x="7380288" y="1737154"/>
              <a:ext cx="0" cy="32186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ector recto 110"/>
            <p:cNvCxnSpPr/>
            <p:nvPr/>
          </p:nvCxnSpPr>
          <p:spPr>
            <a:xfrm>
              <a:off x="7367506" y="1731922"/>
              <a:ext cx="76902"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3" name="CuadroTexto 112"/>
            <p:cNvSpPr txBox="1"/>
            <p:nvPr/>
          </p:nvSpPr>
          <p:spPr>
            <a:xfrm rot="16200000">
              <a:off x="1781831" y="2883136"/>
              <a:ext cx="286874" cy="107722"/>
            </a:xfrm>
            <a:prstGeom prst="rect">
              <a:avLst/>
            </a:prstGeom>
            <a:solidFill>
              <a:schemeClr val="bg1"/>
            </a:solidFill>
          </p:spPr>
          <p:txBody>
            <a:bodyPr wrap="square" lIns="0" tIns="0" rIns="0" bIns="0" rtlCol="0">
              <a:spAutoFit/>
            </a:bodyPr>
            <a:lstStyle/>
            <a:p>
              <a:pPr algn="ctr"/>
              <a:r>
                <a:rPr lang="es-ES_tradnl" sz="700">
                  <a:latin typeface="Calibri" charset="0"/>
                  <a:ea typeface="Calibri" charset="0"/>
                  <a:cs typeface="Calibri" charset="0"/>
                </a:rPr>
                <a:t>Counts</a:t>
              </a:r>
              <a:endParaRPr lang="es-ES_tradnl" sz="700" dirty="0">
                <a:latin typeface="Calibri" charset="0"/>
                <a:ea typeface="Calibri" charset="0"/>
                <a:cs typeface="Calibri" charset="0"/>
              </a:endParaRPr>
            </a:p>
          </p:txBody>
        </p:sp>
      </p:grpSp>
      <p:sp>
        <p:nvSpPr>
          <p:cNvPr id="85" name="Rectángulo 84">
            <a:extLst>
              <a:ext uri="{FF2B5EF4-FFF2-40B4-BE49-F238E27FC236}">
                <a16:creationId xmlns:a16="http://schemas.microsoft.com/office/drawing/2014/main" id="{B20C1CF9-E40C-4C5F-B8B6-3AFAE9247EBF}"/>
              </a:ext>
            </a:extLst>
          </p:cNvPr>
          <p:cNvSpPr/>
          <p:nvPr/>
        </p:nvSpPr>
        <p:spPr>
          <a:xfrm>
            <a:off x="499108" y="246759"/>
            <a:ext cx="7825951" cy="293478"/>
          </a:xfrm>
          <a:prstGeom prst="rect">
            <a:avLst/>
          </a:prstGeom>
        </p:spPr>
        <p:txBody>
          <a:bodyPr wrap="square" lIns="0" tIns="0" rIns="0" bIns="46800">
            <a:spAutoFit/>
          </a:bodyPr>
          <a:lstStyle/>
          <a:p>
            <a:pPr marL="223838" indent="-223838">
              <a:spcAft>
                <a:spcPts val="600"/>
              </a:spcAft>
              <a:buFont typeface="+mj-lt"/>
              <a:buAutoNum type="arabicPeriod" startAt="5"/>
            </a:pPr>
            <a:r>
              <a:rPr lang="es-PE" sz="1600" b="1" dirty="0">
                <a:solidFill>
                  <a:srgbClr val="714FA0"/>
                </a:solidFill>
                <a:latin typeface="Calibri" charset="0"/>
                <a:ea typeface="Calibri" charset="0"/>
                <a:cs typeface="Calibri" charset="0"/>
              </a:rPr>
              <a:t>DIAGRAMA DE PARETO – Ejemplo Analizando los defectos en un restaurante</a:t>
            </a:r>
          </a:p>
        </p:txBody>
      </p:sp>
      <p:sp>
        <p:nvSpPr>
          <p:cNvPr id="4" name="CuadroTexto 3">
            <a:extLst>
              <a:ext uri="{FF2B5EF4-FFF2-40B4-BE49-F238E27FC236}">
                <a16:creationId xmlns:a16="http://schemas.microsoft.com/office/drawing/2014/main" id="{87D2D085-5F01-430D-AB00-9CAFBC53421D}"/>
              </a:ext>
            </a:extLst>
          </p:cNvPr>
          <p:cNvSpPr txBox="1"/>
          <p:nvPr/>
        </p:nvSpPr>
        <p:spPr>
          <a:xfrm>
            <a:off x="3805634" y="4951439"/>
            <a:ext cx="1697772" cy="307777"/>
          </a:xfrm>
          <a:prstGeom prst="rect">
            <a:avLst/>
          </a:prstGeom>
          <a:noFill/>
        </p:spPr>
        <p:txBody>
          <a:bodyPr wrap="none" rtlCol="0">
            <a:spAutoFit/>
          </a:bodyPr>
          <a:lstStyle/>
          <a:p>
            <a:r>
              <a:rPr lang="es-ES" sz="1400" b="1" dirty="0">
                <a:latin typeface="Calibri" panose="020F0502020204030204" pitchFamily="34" charset="0"/>
                <a:cs typeface="Calibri" panose="020F0502020204030204" pitchFamily="34" charset="0"/>
              </a:rPr>
              <a:t>Defectos detectados</a:t>
            </a:r>
            <a:endParaRPr lang="es-PE" sz="1400" b="1" dirty="0">
              <a:latin typeface="Calibri" panose="020F0502020204030204" pitchFamily="34" charset="0"/>
              <a:cs typeface="Calibri" panose="020F0502020204030204" pitchFamily="34" charset="0"/>
            </a:endParaRPr>
          </a:p>
        </p:txBody>
      </p:sp>
      <p:sp>
        <p:nvSpPr>
          <p:cNvPr id="91" name="CuadroTexto 90">
            <a:extLst>
              <a:ext uri="{FF2B5EF4-FFF2-40B4-BE49-F238E27FC236}">
                <a16:creationId xmlns:a16="http://schemas.microsoft.com/office/drawing/2014/main" id="{8AB501EE-D9FA-4D74-9167-73A416BA8FB5}"/>
              </a:ext>
            </a:extLst>
          </p:cNvPr>
          <p:cNvSpPr txBox="1"/>
          <p:nvPr/>
        </p:nvSpPr>
        <p:spPr>
          <a:xfrm rot="16200000">
            <a:off x="219478" y="2894556"/>
            <a:ext cx="1976375" cy="307777"/>
          </a:xfrm>
          <a:prstGeom prst="rect">
            <a:avLst/>
          </a:prstGeom>
          <a:noFill/>
        </p:spPr>
        <p:txBody>
          <a:bodyPr wrap="none" rtlCol="0">
            <a:spAutoFit/>
          </a:bodyPr>
          <a:lstStyle/>
          <a:p>
            <a:r>
              <a:rPr lang="es-ES" sz="1400" b="1" dirty="0">
                <a:latin typeface="Calibri" panose="020F0502020204030204" pitchFamily="34" charset="0"/>
                <a:cs typeface="Calibri" panose="020F0502020204030204" pitchFamily="34" charset="0"/>
              </a:rPr>
              <a:t>Cantidad de ocurrencias</a:t>
            </a:r>
            <a:endParaRPr lang="es-PE" sz="1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5984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03238" y="821656"/>
            <a:ext cx="7825951" cy="1693862"/>
          </a:xfrm>
          <a:prstGeom prst="rect">
            <a:avLst/>
          </a:prstGeom>
        </p:spPr>
        <p:txBody>
          <a:bodyPr wrap="square" lIns="0" tIns="0" rIns="0" bIns="46800">
            <a:spAutoFit/>
          </a:bodyPr>
          <a:lstStyle/>
          <a:p>
            <a:pPr marL="223838" indent="-223838">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a:t>
            </a:r>
          </a:p>
          <a:p>
            <a:pPr marL="223838">
              <a:spcAft>
                <a:spcPts val="0"/>
              </a:spcAft>
            </a:pPr>
            <a:r>
              <a:rPr lang="es-ES" sz="1600" b="1" dirty="0">
                <a:latin typeface="Calibri" charset="0"/>
                <a:ea typeface="Calibri" charset="0"/>
                <a:cs typeface="Calibri" charset="0"/>
              </a:rPr>
              <a:t>Descripción: </a:t>
            </a:r>
            <a:endParaRPr lang="es-PE" sz="1600" b="1" dirty="0">
              <a:latin typeface="Calibri" charset="0"/>
              <a:ea typeface="Calibri" charset="0"/>
              <a:cs typeface="Calibri" charset="0"/>
            </a:endParaRPr>
          </a:p>
          <a:p>
            <a:pPr marL="223838"/>
            <a:r>
              <a:rPr lang="es-ES" sz="1400" dirty="0">
                <a:latin typeface="Calibri" charset="0"/>
                <a:ea typeface="Calibri" charset="0"/>
                <a:cs typeface="Calibri" charset="0"/>
              </a:rPr>
              <a:t>Un Diagrama de Dispersión es una representación gráfica que muestra la relación entre dos variables; es decir, se utiliza para analizar la relación que existe entre dos variables, conociendo qué tanto se afectan entre sí o qué tan independientes son una de la otra. En este sentido, ambas variables se representan como un punto en el plano cartesiano y de acuerdo a la relación que exista entre ellas, se define su tipo de correlación.</a:t>
            </a:r>
            <a:endParaRPr lang="es-PE" sz="1400" dirty="0">
              <a:latin typeface="Calibri" charset="0"/>
              <a:ea typeface="Calibri" charset="0"/>
              <a:cs typeface="Calibri" charset="0"/>
            </a:endParaRPr>
          </a:p>
        </p:txBody>
      </p:sp>
      <p:grpSp>
        <p:nvGrpSpPr>
          <p:cNvPr id="73" name="Agrupar 72"/>
          <p:cNvGrpSpPr/>
          <p:nvPr/>
        </p:nvGrpSpPr>
        <p:grpSpPr>
          <a:xfrm>
            <a:off x="2012884" y="2605088"/>
            <a:ext cx="5118232" cy="2499791"/>
            <a:chOff x="2262056" y="2733123"/>
            <a:chExt cx="5118232" cy="2499791"/>
          </a:xfrm>
        </p:grpSpPr>
        <p:cxnSp>
          <p:nvCxnSpPr>
            <p:cNvPr id="7" name="Conector angular 6"/>
            <p:cNvCxnSpPr/>
            <p:nvPr/>
          </p:nvCxnSpPr>
          <p:spPr>
            <a:xfrm>
              <a:off x="2824681" y="3144838"/>
              <a:ext cx="3097488" cy="1652190"/>
            </a:xfrm>
            <a:prstGeom prst="bentConnector3">
              <a:avLst>
                <a:gd name="adj1" fmla="val 99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5114925" y="4902597"/>
              <a:ext cx="33932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90</a:t>
              </a:r>
            </a:p>
          </p:txBody>
        </p:sp>
        <p:sp>
          <p:nvSpPr>
            <p:cNvPr id="13" name="CuadroTexto 12"/>
            <p:cNvSpPr txBox="1"/>
            <p:nvPr/>
          </p:nvSpPr>
          <p:spPr>
            <a:xfrm>
              <a:off x="4504134" y="4902597"/>
              <a:ext cx="339328" cy="161583"/>
            </a:xfrm>
            <a:prstGeom prst="rect">
              <a:avLst/>
            </a:prstGeom>
            <a:noFill/>
          </p:spPr>
          <p:txBody>
            <a:bodyPr wrap="square" lIns="0" tIns="0" rIns="0" bIns="0" rtlCol="0">
              <a:spAutoFit/>
            </a:bodyPr>
            <a:lstStyle/>
            <a:p>
              <a:pPr algn="ctr"/>
              <a:r>
                <a:rPr lang="es-ES_tradnl" sz="1050">
                  <a:latin typeface="Calibri" charset="0"/>
                  <a:ea typeface="Calibri" charset="0"/>
                  <a:cs typeface="Calibri" charset="0"/>
                </a:rPr>
                <a:t>80</a:t>
              </a:r>
            </a:p>
          </p:txBody>
        </p:sp>
        <p:sp>
          <p:nvSpPr>
            <p:cNvPr id="14" name="CuadroTexto 13"/>
            <p:cNvSpPr txBox="1"/>
            <p:nvPr/>
          </p:nvSpPr>
          <p:spPr>
            <a:xfrm>
              <a:off x="3896915" y="4902597"/>
              <a:ext cx="339328" cy="161583"/>
            </a:xfrm>
            <a:prstGeom prst="rect">
              <a:avLst/>
            </a:prstGeom>
            <a:noFill/>
          </p:spPr>
          <p:txBody>
            <a:bodyPr wrap="square" lIns="0" tIns="0" rIns="0" bIns="0" rtlCol="0">
              <a:spAutoFit/>
            </a:bodyPr>
            <a:lstStyle/>
            <a:p>
              <a:pPr algn="ctr"/>
              <a:r>
                <a:rPr lang="es-ES_tradnl" sz="1050">
                  <a:latin typeface="Calibri" charset="0"/>
                  <a:ea typeface="Calibri" charset="0"/>
                  <a:cs typeface="Calibri" charset="0"/>
                </a:rPr>
                <a:t>70</a:t>
              </a:r>
            </a:p>
          </p:txBody>
        </p:sp>
        <p:sp>
          <p:nvSpPr>
            <p:cNvPr id="15" name="CuadroTexto 14"/>
            <p:cNvSpPr txBox="1"/>
            <p:nvPr/>
          </p:nvSpPr>
          <p:spPr>
            <a:xfrm>
              <a:off x="3293269" y="4902597"/>
              <a:ext cx="33932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60</a:t>
              </a:r>
            </a:p>
          </p:txBody>
        </p:sp>
        <p:sp>
          <p:nvSpPr>
            <p:cNvPr id="16" name="CuadroTexto 15"/>
            <p:cNvSpPr txBox="1"/>
            <p:nvPr/>
          </p:nvSpPr>
          <p:spPr>
            <a:xfrm>
              <a:off x="2680692" y="4902597"/>
              <a:ext cx="339328" cy="161583"/>
            </a:xfrm>
            <a:prstGeom prst="rect">
              <a:avLst/>
            </a:prstGeom>
            <a:noFill/>
          </p:spPr>
          <p:txBody>
            <a:bodyPr wrap="square" lIns="0" tIns="0" rIns="0" bIns="0" rtlCol="0">
              <a:spAutoFit/>
            </a:bodyPr>
            <a:lstStyle/>
            <a:p>
              <a:pPr algn="ctr"/>
              <a:r>
                <a:rPr lang="es-ES_tradnl" sz="1050" dirty="0">
                  <a:latin typeface="Calibri" charset="0"/>
                  <a:ea typeface="Calibri" charset="0"/>
                  <a:cs typeface="Calibri" charset="0"/>
                </a:rPr>
                <a:t>50</a:t>
              </a:r>
            </a:p>
          </p:txBody>
        </p:sp>
        <p:sp>
          <p:nvSpPr>
            <p:cNvPr id="17" name="CuadroTexto 16"/>
            <p:cNvSpPr txBox="1"/>
            <p:nvPr/>
          </p:nvSpPr>
          <p:spPr>
            <a:xfrm>
              <a:off x="2444047" y="4695041"/>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1,5</a:t>
              </a:r>
            </a:p>
          </p:txBody>
        </p:sp>
        <p:sp>
          <p:nvSpPr>
            <p:cNvPr id="18" name="CuadroTexto 17"/>
            <p:cNvSpPr txBox="1"/>
            <p:nvPr/>
          </p:nvSpPr>
          <p:spPr>
            <a:xfrm>
              <a:off x="2418372" y="4533457"/>
              <a:ext cx="339328"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1,55</a:t>
              </a:r>
              <a:endParaRPr lang="es-ES_tradnl" sz="1000" dirty="0">
                <a:latin typeface="Calibri" charset="0"/>
                <a:ea typeface="Calibri" charset="0"/>
                <a:cs typeface="Calibri" charset="0"/>
              </a:endParaRPr>
            </a:p>
          </p:txBody>
        </p:sp>
        <p:sp>
          <p:nvSpPr>
            <p:cNvPr id="19" name="CuadroTexto 18"/>
            <p:cNvSpPr txBox="1"/>
            <p:nvPr/>
          </p:nvSpPr>
          <p:spPr>
            <a:xfrm>
              <a:off x="2418372" y="4377295"/>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1,6</a:t>
              </a:r>
            </a:p>
          </p:txBody>
        </p:sp>
        <p:sp>
          <p:nvSpPr>
            <p:cNvPr id="20" name="CuadroTexto 19"/>
            <p:cNvSpPr txBox="1"/>
            <p:nvPr/>
          </p:nvSpPr>
          <p:spPr>
            <a:xfrm>
              <a:off x="2418372" y="4190401"/>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1,65</a:t>
              </a:r>
            </a:p>
          </p:txBody>
        </p:sp>
        <p:sp>
          <p:nvSpPr>
            <p:cNvPr id="21" name="CuadroTexto 20"/>
            <p:cNvSpPr txBox="1"/>
            <p:nvPr/>
          </p:nvSpPr>
          <p:spPr>
            <a:xfrm>
              <a:off x="2418372" y="4035452"/>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1,7</a:t>
              </a:r>
            </a:p>
          </p:txBody>
        </p:sp>
        <p:sp>
          <p:nvSpPr>
            <p:cNvPr id="22" name="CuadroTexto 21"/>
            <p:cNvSpPr txBox="1"/>
            <p:nvPr/>
          </p:nvSpPr>
          <p:spPr>
            <a:xfrm>
              <a:off x="2418372" y="3872655"/>
              <a:ext cx="339328"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1,75</a:t>
              </a:r>
              <a:endParaRPr lang="es-ES_tradnl" sz="1000" dirty="0">
                <a:latin typeface="Calibri" charset="0"/>
                <a:ea typeface="Calibri" charset="0"/>
                <a:cs typeface="Calibri" charset="0"/>
              </a:endParaRPr>
            </a:p>
          </p:txBody>
        </p:sp>
        <p:sp>
          <p:nvSpPr>
            <p:cNvPr id="23" name="CuadroTexto 22"/>
            <p:cNvSpPr txBox="1"/>
            <p:nvPr/>
          </p:nvSpPr>
          <p:spPr>
            <a:xfrm>
              <a:off x="2418372" y="3703322"/>
              <a:ext cx="339328" cy="153888"/>
            </a:xfrm>
            <a:prstGeom prst="rect">
              <a:avLst/>
            </a:prstGeom>
            <a:noFill/>
          </p:spPr>
          <p:txBody>
            <a:bodyPr wrap="square" lIns="0" tIns="0" rIns="0" bIns="0" rtlCol="0">
              <a:spAutoFit/>
            </a:bodyPr>
            <a:lstStyle/>
            <a:p>
              <a:pPr algn="r"/>
              <a:r>
                <a:rPr lang="es-ES_tradnl" sz="1000">
                  <a:latin typeface="Calibri" charset="0"/>
                  <a:ea typeface="Calibri" charset="0"/>
                  <a:cs typeface="Calibri" charset="0"/>
                </a:rPr>
                <a:t>1,8</a:t>
              </a:r>
              <a:endParaRPr lang="es-ES_tradnl" sz="1000" dirty="0">
                <a:latin typeface="Calibri" charset="0"/>
                <a:ea typeface="Calibri" charset="0"/>
                <a:cs typeface="Calibri" charset="0"/>
              </a:endParaRPr>
            </a:p>
          </p:txBody>
        </p:sp>
        <p:sp>
          <p:nvSpPr>
            <p:cNvPr id="24" name="CuadroTexto 23"/>
            <p:cNvSpPr txBox="1"/>
            <p:nvPr/>
          </p:nvSpPr>
          <p:spPr>
            <a:xfrm>
              <a:off x="2418372" y="3539543"/>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1,85</a:t>
              </a:r>
            </a:p>
          </p:txBody>
        </p:sp>
        <p:sp>
          <p:nvSpPr>
            <p:cNvPr id="25" name="CuadroTexto 24"/>
            <p:cNvSpPr txBox="1"/>
            <p:nvPr/>
          </p:nvSpPr>
          <p:spPr>
            <a:xfrm>
              <a:off x="2418372" y="3370210"/>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1,9</a:t>
              </a:r>
            </a:p>
          </p:txBody>
        </p:sp>
        <p:sp>
          <p:nvSpPr>
            <p:cNvPr id="26" name="CuadroTexto 25"/>
            <p:cNvSpPr txBox="1"/>
            <p:nvPr/>
          </p:nvSpPr>
          <p:spPr>
            <a:xfrm>
              <a:off x="2418372" y="3197083"/>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1,95</a:t>
              </a:r>
            </a:p>
          </p:txBody>
        </p:sp>
        <p:sp>
          <p:nvSpPr>
            <p:cNvPr id="27" name="CuadroTexto 26"/>
            <p:cNvSpPr txBox="1"/>
            <p:nvPr/>
          </p:nvSpPr>
          <p:spPr>
            <a:xfrm>
              <a:off x="2418372" y="3048556"/>
              <a:ext cx="339328" cy="153888"/>
            </a:xfrm>
            <a:prstGeom prst="rect">
              <a:avLst/>
            </a:prstGeom>
            <a:noFill/>
          </p:spPr>
          <p:txBody>
            <a:bodyPr wrap="square" lIns="0" tIns="0" rIns="0" bIns="0" rtlCol="0">
              <a:spAutoFit/>
            </a:bodyPr>
            <a:lstStyle/>
            <a:p>
              <a:pPr algn="r"/>
              <a:r>
                <a:rPr lang="es-ES_tradnl" sz="1000" dirty="0">
                  <a:latin typeface="Calibri" charset="0"/>
                  <a:ea typeface="Calibri" charset="0"/>
                  <a:cs typeface="Calibri" charset="0"/>
                </a:rPr>
                <a:t>1,2</a:t>
              </a:r>
            </a:p>
          </p:txBody>
        </p:sp>
        <p:cxnSp>
          <p:nvCxnSpPr>
            <p:cNvPr id="29" name="Conector recto 28"/>
            <p:cNvCxnSpPr/>
            <p:nvPr/>
          </p:nvCxnSpPr>
          <p:spPr>
            <a:xfrm flipV="1">
              <a:off x="2824681" y="4621273"/>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flipV="1">
              <a:off x="2824681" y="4455375"/>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flipV="1">
              <a:off x="2824681" y="4288160"/>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flipV="1">
              <a:off x="2824681" y="4133672"/>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flipV="1">
              <a:off x="2824681" y="3957605"/>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flipV="1">
              <a:off x="2824681" y="3788942"/>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flipV="1">
              <a:off x="2824681" y="3626078"/>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flipV="1">
              <a:off x="2824681" y="3454947"/>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flipV="1">
              <a:off x="2824681" y="3284401"/>
              <a:ext cx="6575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flipV="1">
              <a:off x="2853588"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flipV="1">
              <a:off x="3462933"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flipV="1">
              <a:off x="4068762"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flipV="1">
              <a:off x="4684910"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flipV="1">
              <a:off x="5280024"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flipV="1">
              <a:off x="5922169" y="4797028"/>
              <a:ext cx="0" cy="80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ombo 51"/>
            <p:cNvSpPr/>
            <p:nvPr/>
          </p:nvSpPr>
          <p:spPr>
            <a:xfrm>
              <a:off x="3421017" y="4274511"/>
              <a:ext cx="83831"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3" name="Rombo 52"/>
            <p:cNvSpPr/>
            <p:nvPr/>
          </p:nvSpPr>
          <p:spPr>
            <a:xfrm>
              <a:off x="3730436" y="4265275"/>
              <a:ext cx="83831"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4" name="Rombo 53"/>
            <p:cNvSpPr/>
            <p:nvPr/>
          </p:nvSpPr>
          <p:spPr>
            <a:xfrm>
              <a:off x="3708211" y="3992322"/>
              <a:ext cx="83831"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5" name="Rombo 54"/>
            <p:cNvSpPr/>
            <p:nvPr/>
          </p:nvSpPr>
          <p:spPr>
            <a:xfrm>
              <a:off x="4034188" y="3765912"/>
              <a:ext cx="83831"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6" name="Rombo 55"/>
            <p:cNvSpPr/>
            <p:nvPr/>
          </p:nvSpPr>
          <p:spPr>
            <a:xfrm>
              <a:off x="4053283" y="3953446"/>
              <a:ext cx="83831"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7" name="Rombo 56"/>
            <p:cNvSpPr/>
            <p:nvPr/>
          </p:nvSpPr>
          <p:spPr>
            <a:xfrm>
              <a:off x="4351359" y="3944088"/>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8" name="Rombo 57"/>
            <p:cNvSpPr/>
            <p:nvPr/>
          </p:nvSpPr>
          <p:spPr>
            <a:xfrm>
              <a:off x="4340681" y="3536503"/>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9" name="Rombo 58"/>
            <p:cNvSpPr/>
            <p:nvPr/>
          </p:nvSpPr>
          <p:spPr>
            <a:xfrm>
              <a:off x="4647957" y="3765912"/>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0" name="Rombo 59"/>
            <p:cNvSpPr/>
            <p:nvPr/>
          </p:nvSpPr>
          <p:spPr>
            <a:xfrm>
              <a:off x="4955713" y="3432087"/>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1" name="Rombo 60"/>
            <p:cNvSpPr/>
            <p:nvPr/>
          </p:nvSpPr>
          <p:spPr>
            <a:xfrm>
              <a:off x="4955713" y="3610721"/>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2" name="Rombo 61"/>
            <p:cNvSpPr/>
            <p:nvPr/>
          </p:nvSpPr>
          <p:spPr>
            <a:xfrm>
              <a:off x="5252596" y="3366737"/>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3" name="Rombo 62"/>
            <p:cNvSpPr/>
            <p:nvPr/>
          </p:nvSpPr>
          <p:spPr>
            <a:xfrm>
              <a:off x="5573767" y="3284401"/>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4" name="Rombo 63"/>
            <p:cNvSpPr/>
            <p:nvPr/>
          </p:nvSpPr>
          <p:spPr>
            <a:xfrm>
              <a:off x="6204260" y="3860257"/>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9" name="Conector recto 48"/>
            <p:cNvCxnSpPr/>
            <p:nvPr/>
          </p:nvCxnSpPr>
          <p:spPr>
            <a:xfrm flipV="1">
              <a:off x="3405782" y="3385217"/>
              <a:ext cx="2523664" cy="7837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CuadroTexto 64"/>
            <p:cNvSpPr txBox="1"/>
            <p:nvPr/>
          </p:nvSpPr>
          <p:spPr>
            <a:xfrm>
              <a:off x="4203761" y="5071331"/>
              <a:ext cx="339328" cy="161583"/>
            </a:xfrm>
            <a:prstGeom prst="rect">
              <a:avLst/>
            </a:prstGeom>
            <a:noFill/>
          </p:spPr>
          <p:txBody>
            <a:bodyPr wrap="square" lIns="0" tIns="0" rIns="0" bIns="0" rtlCol="0">
              <a:spAutoFit/>
            </a:bodyPr>
            <a:lstStyle/>
            <a:p>
              <a:pPr algn="ctr"/>
              <a:r>
                <a:rPr lang="es-ES_tradnl" sz="1050" b="1" dirty="0">
                  <a:latin typeface="Calibri" charset="0"/>
                  <a:ea typeface="Calibri" charset="0"/>
                  <a:cs typeface="Calibri" charset="0"/>
                </a:rPr>
                <a:t>peso</a:t>
              </a:r>
            </a:p>
          </p:txBody>
        </p:sp>
        <p:sp>
          <p:nvSpPr>
            <p:cNvPr id="66" name="Rectángulo redondeado 65"/>
            <p:cNvSpPr/>
            <p:nvPr/>
          </p:nvSpPr>
          <p:spPr>
            <a:xfrm>
              <a:off x="6064250" y="3784113"/>
              <a:ext cx="1316038" cy="384829"/>
            </a:xfrm>
            <a:prstGeom prst="roundRect">
              <a:avLst>
                <a:gd name="adj" fmla="val 676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7" name="CuadroTexto 66"/>
            <p:cNvSpPr txBox="1"/>
            <p:nvPr/>
          </p:nvSpPr>
          <p:spPr>
            <a:xfrm>
              <a:off x="5752505" y="4902597"/>
              <a:ext cx="339328" cy="161583"/>
            </a:xfrm>
            <a:prstGeom prst="rect">
              <a:avLst/>
            </a:prstGeom>
            <a:noFill/>
          </p:spPr>
          <p:txBody>
            <a:bodyPr wrap="square" lIns="0" tIns="0" rIns="0" bIns="0" rtlCol="0">
              <a:spAutoFit/>
            </a:bodyPr>
            <a:lstStyle/>
            <a:p>
              <a:pPr algn="ctr"/>
              <a:r>
                <a:rPr lang="es-ES_tradnl" sz="1050">
                  <a:latin typeface="Calibri" charset="0"/>
                  <a:ea typeface="Calibri" charset="0"/>
                  <a:cs typeface="Calibri" charset="0"/>
                </a:rPr>
                <a:t>100</a:t>
              </a:r>
              <a:endParaRPr lang="es-ES_tradnl" sz="1050" dirty="0">
                <a:latin typeface="Calibri" charset="0"/>
                <a:ea typeface="Calibri" charset="0"/>
                <a:cs typeface="Calibri" charset="0"/>
              </a:endParaRPr>
            </a:p>
          </p:txBody>
        </p:sp>
        <p:sp>
          <p:nvSpPr>
            <p:cNvPr id="68" name="CuadroTexto 67"/>
            <p:cNvSpPr txBox="1"/>
            <p:nvPr/>
          </p:nvSpPr>
          <p:spPr>
            <a:xfrm>
              <a:off x="6401595" y="3824420"/>
              <a:ext cx="978693" cy="323165"/>
            </a:xfrm>
            <a:prstGeom prst="rect">
              <a:avLst/>
            </a:prstGeom>
            <a:noFill/>
          </p:spPr>
          <p:txBody>
            <a:bodyPr wrap="square" lIns="0" tIns="0" rIns="0" bIns="0" rtlCol="0">
              <a:spAutoFit/>
            </a:bodyPr>
            <a:lstStyle/>
            <a:p>
              <a:r>
                <a:rPr lang="es-ES_tradnl" sz="1050" dirty="0">
                  <a:latin typeface="Calibri" charset="0"/>
                  <a:ea typeface="Calibri" charset="0"/>
                  <a:cs typeface="Calibri" charset="0"/>
                </a:rPr>
                <a:t>Estatura</a:t>
              </a:r>
            </a:p>
            <a:p>
              <a:r>
                <a:rPr lang="es-ES_tradnl" sz="1050" dirty="0">
                  <a:latin typeface="Calibri" charset="0"/>
                  <a:ea typeface="Calibri" charset="0"/>
                  <a:cs typeface="Calibri" charset="0"/>
                </a:rPr>
                <a:t>Lineal (estatura)</a:t>
              </a:r>
            </a:p>
          </p:txBody>
        </p:sp>
        <p:cxnSp>
          <p:nvCxnSpPr>
            <p:cNvPr id="69" name="Conector recto 68"/>
            <p:cNvCxnSpPr/>
            <p:nvPr/>
          </p:nvCxnSpPr>
          <p:spPr>
            <a:xfrm>
              <a:off x="6115126" y="4051487"/>
              <a:ext cx="235594" cy="3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CuadroTexto 71"/>
            <p:cNvSpPr txBox="1"/>
            <p:nvPr/>
          </p:nvSpPr>
          <p:spPr>
            <a:xfrm rot="16200000">
              <a:off x="2108554" y="3890141"/>
              <a:ext cx="468588" cy="161583"/>
            </a:xfrm>
            <a:prstGeom prst="rect">
              <a:avLst/>
            </a:prstGeom>
            <a:noFill/>
          </p:spPr>
          <p:txBody>
            <a:bodyPr wrap="square" lIns="0" tIns="0" rIns="0" bIns="0" rtlCol="0">
              <a:spAutoFit/>
            </a:bodyPr>
            <a:lstStyle/>
            <a:p>
              <a:pPr algn="ctr"/>
              <a:r>
                <a:rPr lang="es-ES_tradnl" sz="1050" b="1">
                  <a:latin typeface="Calibri" charset="0"/>
                  <a:ea typeface="Calibri" charset="0"/>
                  <a:cs typeface="Calibri" charset="0"/>
                </a:rPr>
                <a:t>estatura</a:t>
              </a:r>
              <a:endParaRPr lang="es-ES_tradnl" sz="1050" b="1" dirty="0">
                <a:latin typeface="Calibri" charset="0"/>
                <a:ea typeface="Calibri" charset="0"/>
                <a:cs typeface="Calibri" charset="0"/>
              </a:endParaRPr>
            </a:p>
          </p:txBody>
        </p:sp>
        <p:sp>
          <p:nvSpPr>
            <p:cNvPr id="70" name="Rombo 69">
              <a:extLst>
                <a:ext uri="{FF2B5EF4-FFF2-40B4-BE49-F238E27FC236}">
                  <a16:creationId xmlns:a16="http://schemas.microsoft.com/office/drawing/2014/main" id="{8F1F07C0-51EA-A14A-92B3-8A10A46E37ED}"/>
                </a:ext>
              </a:extLst>
            </p:cNvPr>
            <p:cNvSpPr/>
            <p:nvPr/>
          </p:nvSpPr>
          <p:spPr>
            <a:xfrm>
              <a:off x="5867376" y="3913196"/>
              <a:ext cx="73906" cy="83831"/>
            </a:xfrm>
            <a:prstGeom prst="diamond">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CuadroTexto 70">
              <a:extLst>
                <a:ext uri="{FF2B5EF4-FFF2-40B4-BE49-F238E27FC236}">
                  <a16:creationId xmlns:a16="http://schemas.microsoft.com/office/drawing/2014/main" id="{5119E181-AF09-8E43-8A13-FD242FEF3DC9}"/>
                </a:ext>
              </a:extLst>
            </p:cNvPr>
            <p:cNvSpPr txBox="1"/>
            <p:nvPr/>
          </p:nvSpPr>
          <p:spPr>
            <a:xfrm>
              <a:off x="3730436" y="2733123"/>
              <a:ext cx="2241033" cy="184666"/>
            </a:xfrm>
            <a:prstGeom prst="rect">
              <a:avLst/>
            </a:prstGeom>
            <a:noFill/>
          </p:spPr>
          <p:txBody>
            <a:bodyPr wrap="square" lIns="0" tIns="0" rIns="0" bIns="0" rtlCol="0">
              <a:spAutoFit/>
            </a:bodyPr>
            <a:lstStyle/>
            <a:p>
              <a:pPr algn="ctr"/>
              <a:r>
                <a:rPr lang="es-ES_tradnl" sz="1200" b="1" dirty="0">
                  <a:latin typeface="Calibri" charset="0"/>
                  <a:ea typeface="Calibri" charset="0"/>
                  <a:cs typeface="Calibri" charset="0"/>
                </a:rPr>
                <a:t>Diagrama de Dispersión</a:t>
              </a:r>
            </a:p>
          </p:txBody>
        </p:sp>
      </p:grpSp>
    </p:spTree>
    <p:extLst>
      <p:ext uri="{BB962C8B-B14F-4D97-AF65-F5344CB8AC3E}">
        <p14:creationId xmlns:p14="http://schemas.microsoft.com/office/powerpoint/2010/main" val="320072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Conector recto 43"/>
          <p:cNvCxnSpPr/>
          <p:nvPr/>
        </p:nvCxnSpPr>
        <p:spPr>
          <a:xfrm>
            <a:off x="5193985" y="37273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a:off x="6022660" y="37273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a:off x="6877050" y="37273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a:off x="7731125" y="37273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a:off x="8563527" y="37273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bject 7"/>
          <p:cNvSpPr txBox="1"/>
          <p:nvPr/>
        </p:nvSpPr>
        <p:spPr>
          <a:xfrm>
            <a:off x="5953380" y="1409967"/>
            <a:ext cx="1847340" cy="184666"/>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0" name="Rectángulo 9"/>
          <p:cNvSpPr/>
          <p:nvPr/>
        </p:nvSpPr>
        <p:spPr>
          <a:xfrm>
            <a:off x="513722" y="744894"/>
            <a:ext cx="3880323" cy="4556184"/>
          </a:xfrm>
          <a:prstGeom prst="rect">
            <a:avLst/>
          </a:prstGeom>
        </p:spPr>
        <p:txBody>
          <a:bodyPr wrap="square" lIns="0" tIns="0" rIns="0" bIns="46800">
            <a:spAutoFit/>
          </a:bodyPr>
          <a:lstStyle/>
          <a:p>
            <a:pPr marL="223838" indent="-223838">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a:t>
            </a:r>
          </a:p>
          <a:p>
            <a:pPr marL="223838">
              <a:spcAft>
                <a:spcPts val="0"/>
              </a:spcAft>
            </a:pPr>
            <a:r>
              <a:rPr lang="es-ES" sz="1600" b="1" dirty="0">
                <a:latin typeface="Calibri" charset="0"/>
                <a:ea typeface="Calibri" charset="0"/>
                <a:cs typeface="Calibri" charset="0"/>
              </a:rPr>
              <a:t>Descripción: </a:t>
            </a:r>
          </a:p>
          <a:p>
            <a:pPr marL="404813" indent="-180975" algn="just">
              <a:buFont typeface="Arial" charset="0"/>
              <a:buChar char="•"/>
            </a:pPr>
            <a:r>
              <a:rPr lang="es-PE" sz="1600" dirty="0">
                <a:latin typeface="Calibri" charset="0"/>
                <a:ea typeface="Calibri" charset="0"/>
                <a:cs typeface="Calibri" charset="0"/>
              </a:rPr>
              <a:t>Los Diagramas de Dispersión o Gráficos de Correlación permiten estudiar la relación entre 2 variables. </a:t>
            </a:r>
          </a:p>
          <a:p>
            <a:pPr marL="404813" indent="-180975" algn="just">
              <a:buFont typeface="Arial" charset="0"/>
              <a:buChar char="•"/>
            </a:pPr>
            <a:endParaRPr lang="es-PE" sz="1600" dirty="0">
              <a:latin typeface="Calibri" charset="0"/>
              <a:ea typeface="Calibri" charset="0"/>
              <a:cs typeface="Calibri" charset="0"/>
            </a:endParaRPr>
          </a:p>
          <a:p>
            <a:pPr marL="404813" indent="-180975" algn="just">
              <a:buFont typeface="Arial" charset="0"/>
              <a:buChar char="•"/>
            </a:pPr>
            <a:r>
              <a:rPr lang="es-PE" sz="1600" dirty="0">
                <a:latin typeface="Calibri" charset="0"/>
                <a:ea typeface="Calibri" charset="0"/>
                <a:cs typeface="Calibri" charset="0"/>
              </a:rPr>
              <a:t>Dadas 2 variables X e Y, se dice que existe una correlación entre ambas si cada vez que aumenta el valor de X aumenta proporcionalmente el valor de Y (Correlación positiva) o si cada vez que aumenta el valor de X disminuye en igual proporción el valor de Y (Correlación negativa).</a:t>
            </a:r>
          </a:p>
          <a:p>
            <a:pPr marL="404813" indent="-180975" algn="just">
              <a:buFont typeface="Arial" charset="0"/>
              <a:buChar char="•"/>
            </a:pPr>
            <a:endParaRPr lang="es-PE" sz="1600" dirty="0">
              <a:latin typeface="Calibri" charset="0"/>
              <a:ea typeface="Calibri" charset="0"/>
              <a:cs typeface="Calibri" charset="0"/>
            </a:endParaRPr>
          </a:p>
          <a:p>
            <a:pPr marL="404813" indent="-180975" algn="just">
              <a:buFont typeface="Arial" charset="0"/>
              <a:buChar char="•"/>
            </a:pPr>
            <a:r>
              <a:rPr lang="es-ES" sz="1600" dirty="0">
                <a:latin typeface="Calibri" charset="0"/>
                <a:ea typeface="Calibri" charset="0"/>
                <a:cs typeface="Calibri" charset="0"/>
              </a:rPr>
              <a:t>Si no encuentras un comportamiento entre las variables, existe una correlación nula.</a:t>
            </a:r>
            <a:endParaRPr lang="es-PE" sz="1600" dirty="0">
              <a:latin typeface="Calibri" charset="0"/>
              <a:ea typeface="Calibri" charset="0"/>
              <a:cs typeface="Calibri" charset="0"/>
            </a:endParaRPr>
          </a:p>
        </p:txBody>
      </p:sp>
      <p:sp>
        <p:nvSpPr>
          <p:cNvPr id="2" name="Rectángulo 1"/>
          <p:cNvSpPr/>
          <p:nvPr/>
        </p:nvSpPr>
        <p:spPr>
          <a:xfrm>
            <a:off x="5187398" y="1741351"/>
            <a:ext cx="3379304" cy="2038942"/>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 name="Conector angular 3"/>
          <p:cNvCxnSpPr/>
          <p:nvPr/>
        </p:nvCxnSpPr>
        <p:spPr>
          <a:xfrm rot="16200000" flipH="1">
            <a:off x="5196390" y="2658362"/>
            <a:ext cx="1145004" cy="1098858"/>
          </a:xfrm>
          <a:prstGeom prst="bentConnector3">
            <a:avLst>
              <a:gd name="adj1" fmla="val -172"/>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6300281" y="2602594"/>
            <a:ext cx="45719" cy="4571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Llamada rectangular redondeada 11"/>
          <p:cNvSpPr/>
          <p:nvPr/>
        </p:nvSpPr>
        <p:spPr>
          <a:xfrm>
            <a:off x="6451204" y="2066925"/>
            <a:ext cx="609996" cy="336550"/>
          </a:xfrm>
          <a:prstGeom prst="wedgeRoundRectCallout">
            <a:avLst>
              <a:gd name="adj1" fmla="val -63644"/>
              <a:gd name="adj2" fmla="val 112557"/>
              <a:gd name="adj3" fmla="val 16667"/>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b="1" dirty="0">
                <a:solidFill>
                  <a:srgbClr val="EE4639"/>
                </a:solidFill>
                <a:latin typeface="Calibri" charset="0"/>
                <a:ea typeface="Calibri" charset="0"/>
                <a:cs typeface="Calibri" charset="0"/>
              </a:rPr>
              <a:t>X=7</a:t>
            </a:r>
          </a:p>
          <a:p>
            <a:pPr algn="ctr"/>
            <a:r>
              <a:rPr lang="es-ES_tradnl" sz="1000" b="1" dirty="0">
                <a:solidFill>
                  <a:srgbClr val="EE4639"/>
                </a:solidFill>
                <a:latin typeface="Calibri" charset="0"/>
                <a:ea typeface="Calibri" charset="0"/>
                <a:cs typeface="Calibri" charset="0"/>
              </a:rPr>
              <a:t>Y=11.2</a:t>
            </a:r>
          </a:p>
        </p:txBody>
      </p:sp>
      <p:sp>
        <p:nvSpPr>
          <p:cNvPr id="14" name="CuadroTexto 13"/>
          <p:cNvSpPr txBox="1"/>
          <p:nvPr/>
        </p:nvSpPr>
        <p:spPr>
          <a:xfrm>
            <a:off x="6747841" y="3845081"/>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a:t>
            </a:r>
          </a:p>
        </p:txBody>
      </p:sp>
      <p:sp>
        <p:nvSpPr>
          <p:cNvPr id="15" name="CuadroTexto 14"/>
          <p:cNvSpPr txBox="1"/>
          <p:nvPr/>
        </p:nvSpPr>
        <p:spPr>
          <a:xfrm>
            <a:off x="7596135" y="3845081"/>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15.0</a:t>
            </a:r>
            <a:endParaRPr lang="es-ES_tradnl" sz="700" dirty="0">
              <a:latin typeface="Calibri" charset="0"/>
              <a:ea typeface="Calibri" charset="0"/>
              <a:cs typeface="Calibri" charset="0"/>
            </a:endParaRPr>
          </a:p>
        </p:txBody>
      </p:sp>
      <p:sp>
        <p:nvSpPr>
          <p:cNvPr id="16" name="CuadroTexto 15"/>
          <p:cNvSpPr txBox="1"/>
          <p:nvPr/>
        </p:nvSpPr>
        <p:spPr>
          <a:xfrm>
            <a:off x="8437493" y="3845081"/>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20.0</a:t>
            </a:r>
            <a:endParaRPr lang="es-ES_tradnl" sz="700" dirty="0">
              <a:latin typeface="Calibri" charset="0"/>
              <a:ea typeface="Calibri" charset="0"/>
              <a:cs typeface="Calibri" charset="0"/>
            </a:endParaRPr>
          </a:p>
        </p:txBody>
      </p:sp>
      <p:sp>
        <p:nvSpPr>
          <p:cNvPr id="17" name="CuadroTexto 16"/>
          <p:cNvSpPr txBox="1"/>
          <p:nvPr/>
        </p:nvSpPr>
        <p:spPr>
          <a:xfrm>
            <a:off x="5899547" y="3845081"/>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5.0</a:t>
            </a:r>
            <a:endParaRPr lang="es-ES_tradnl" sz="700" dirty="0">
              <a:latin typeface="Calibri" charset="0"/>
              <a:ea typeface="Calibri" charset="0"/>
              <a:cs typeface="Calibri" charset="0"/>
            </a:endParaRPr>
          </a:p>
        </p:txBody>
      </p:sp>
      <p:sp>
        <p:nvSpPr>
          <p:cNvPr id="18" name="CuadroTexto 17"/>
          <p:cNvSpPr txBox="1"/>
          <p:nvPr/>
        </p:nvSpPr>
        <p:spPr>
          <a:xfrm>
            <a:off x="5037720" y="3845081"/>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0.0</a:t>
            </a:r>
            <a:endParaRPr lang="es-ES_tradnl" sz="700" dirty="0">
              <a:latin typeface="Calibri" charset="0"/>
              <a:ea typeface="Calibri" charset="0"/>
              <a:cs typeface="Calibri" charset="0"/>
            </a:endParaRPr>
          </a:p>
        </p:txBody>
      </p:sp>
      <p:sp>
        <p:nvSpPr>
          <p:cNvPr id="19" name="CuadroTexto 18"/>
          <p:cNvSpPr txBox="1"/>
          <p:nvPr/>
        </p:nvSpPr>
        <p:spPr>
          <a:xfrm>
            <a:off x="4887284" y="3726432"/>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0.0</a:t>
            </a:r>
            <a:endParaRPr lang="es-ES_tradnl" sz="700" dirty="0">
              <a:latin typeface="Calibri" charset="0"/>
              <a:ea typeface="Calibri" charset="0"/>
              <a:cs typeface="Calibri" charset="0"/>
            </a:endParaRPr>
          </a:p>
        </p:txBody>
      </p:sp>
      <p:sp>
        <p:nvSpPr>
          <p:cNvPr id="20" name="CuadroTexto 19"/>
          <p:cNvSpPr txBox="1"/>
          <p:nvPr/>
        </p:nvSpPr>
        <p:spPr>
          <a:xfrm>
            <a:off x="4890207" y="3534276"/>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2.0</a:t>
            </a:r>
            <a:endParaRPr lang="es-ES_tradnl" sz="700" dirty="0">
              <a:latin typeface="Calibri" charset="0"/>
              <a:ea typeface="Calibri" charset="0"/>
              <a:cs typeface="Calibri" charset="0"/>
            </a:endParaRPr>
          </a:p>
        </p:txBody>
      </p:sp>
      <p:sp>
        <p:nvSpPr>
          <p:cNvPr id="22" name="CuadroTexto 21"/>
          <p:cNvSpPr txBox="1"/>
          <p:nvPr/>
        </p:nvSpPr>
        <p:spPr>
          <a:xfrm>
            <a:off x="4887283" y="3325554"/>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4.0</a:t>
            </a:r>
            <a:endParaRPr lang="es-ES_tradnl" sz="700" dirty="0">
              <a:latin typeface="Calibri" charset="0"/>
              <a:ea typeface="Calibri" charset="0"/>
              <a:cs typeface="Calibri" charset="0"/>
            </a:endParaRPr>
          </a:p>
        </p:txBody>
      </p:sp>
      <p:sp>
        <p:nvSpPr>
          <p:cNvPr id="23" name="CuadroTexto 22"/>
          <p:cNvSpPr txBox="1"/>
          <p:nvPr/>
        </p:nvSpPr>
        <p:spPr>
          <a:xfrm>
            <a:off x="4887283" y="3112555"/>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6.0</a:t>
            </a:r>
            <a:endParaRPr lang="es-ES_tradnl" sz="700" dirty="0">
              <a:latin typeface="Calibri" charset="0"/>
              <a:ea typeface="Calibri" charset="0"/>
              <a:cs typeface="Calibri" charset="0"/>
            </a:endParaRPr>
          </a:p>
        </p:txBody>
      </p:sp>
      <p:sp>
        <p:nvSpPr>
          <p:cNvPr id="24" name="CuadroTexto 23"/>
          <p:cNvSpPr txBox="1"/>
          <p:nvPr/>
        </p:nvSpPr>
        <p:spPr>
          <a:xfrm>
            <a:off x="4887283" y="2915264"/>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8.0</a:t>
            </a:r>
            <a:endParaRPr lang="es-ES_tradnl" sz="700" dirty="0">
              <a:latin typeface="Calibri" charset="0"/>
              <a:ea typeface="Calibri" charset="0"/>
              <a:cs typeface="Calibri" charset="0"/>
            </a:endParaRPr>
          </a:p>
        </p:txBody>
      </p:sp>
      <p:sp>
        <p:nvSpPr>
          <p:cNvPr id="25" name="CuadroTexto 24"/>
          <p:cNvSpPr txBox="1"/>
          <p:nvPr/>
        </p:nvSpPr>
        <p:spPr>
          <a:xfrm>
            <a:off x="4881141" y="2702265"/>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a:t>
            </a:r>
          </a:p>
        </p:txBody>
      </p:sp>
      <p:sp>
        <p:nvSpPr>
          <p:cNvPr id="26" name="CuadroTexto 25"/>
          <p:cNvSpPr txBox="1"/>
          <p:nvPr/>
        </p:nvSpPr>
        <p:spPr>
          <a:xfrm>
            <a:off x="4881140" y="2490609"/>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12.0</a:t>
            </a:r>
            <a:endParaRPr lang="es-ES_tradnl" sz="700" dirty="0">
              <a:latin typeface="Calibri" charset="0"/>
              <a:ea typeface="Calibri" charset="0"/>
              <a:cs typeface="Calibri" charset="0"/>
            </a:endParaRPr>
          </a:p>
        </p:txBody>
      </p:sp>
      <p:sp>
        <p:nvSpPr>
          <p:cNvPr id="27" name="CuadroTexto 26"/>
          <p:cNvSpPr txBox="1"/>
          <p:nvPr/>
        </p:nvSpPr>
        <p:spPr>
          <a:xfrm>
            <a:off x="4874829" y="2299727"/>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14.0</a:t>
            </a:r>
            <a:endParaRPr lang="es-ES_tradnl" sz="700" dirty="0">
              <a:latin typeface="Calibri" charset="0"/>
              <a:ea typeface="Calibri" charset="0"/>
              <a:cs typeface="Calibri" charset="0"/>
            </a:endParaRPr>
          </a:p>
        </p:txBody>
      </p:sp>
      <p:sp>
        <p:nvSpPr>
          <p:cNvPr id="28" name="CuadroTexto 27"/>
          <p:cNvSpPr txBox="1"/>
          <p:nvPr/>
        </p:nvSpPr>
        <p:spPr>
          <a:xfrm>
            <a:off x="4874829" y="2089731"/>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16.0</a:t>
            </a:r>
            <a:endParaRPr lang="es-ES_tradnl" sz="700" dirty="0">
              <a:latin typeface="Calibri" charset="0"/>
              <a:ea typeface="Calibri" charset="0"/>
              <a:cs typeface="Calibri" charset="0"/>
            </a:endParaRPr>
          </a:p>
        </p:txBody>
      </p:sp>
      <p:sp>
        <p:nvSpPr>
          <p:cNvPr id="29" name="CuadroTexto 28"/>
          <p:cNvSpPr txBox="1"/>
          <p:nvPr/>
        </p:nvSpPr>
        <p:spPr>
          <a:xfrm>
            <a:off x="4874829" y="1876159"/>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18.0</a:t>
            </a:r>
            <a:endParaRPr lang="es-ES_tradnl" sz="700" dirty="0">
              <a:latin typeface="Calibri" charset="0"/>
              <a:ea typeface="Calibri" charset="0"/>
              <a:cs typeface="Calibri" charset="0"/>
            </a:endParaRPr>
          </a:p>
        </p:txBody>
      </p:sp>
      <p:sp>
        <p:nvSpPr>
          <p:cNvPr id="30" name="CuadroTexto 29"/>
          <p:cNvSpPr txBox="1"/>
          <p:nvPr/>
        </p:nvSpPr>
        <p:spPr>
          <a:xfrm>
            <a:off x="4874829" y="1672503"/>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20.0</a:t>
            </a:r>
          </a:p>
        </p:txBody>
      </p:sp>
      <p:sp>
        <p:nvSpPr>
          <p:cNvPr id="31" name="CuadroTexto 30"/>
          <p:cNvSpPr txBox="1"/>
          <p:nvPr/>
        </p:nvSpPr>
        <p:spPr>
          <a:xfrm>
            <a:off x="6747841" y="4071418"/>
            <a:ext cx="258417" cy="123111"/>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X</a:t>
            </a:r>
          </a:p>
        </p:txBody>
      </p:sp>
      <p:sp>
        <p:nvSpPr>
          <p:cNvPr id="33" name="CuadroTexto 32"/>
          <p:cNvSpPr txBox="1"/>
          <p:nvPr/>
        </p:nvSpPr>
        <p:spPr>
          <a:xfrm rot="16200000">
            <a:off x="4683735" y="2675737"/>
            <a:ext cx="258417" cy="123111"/>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Y</a:t>
            </a:r>
          </a:p>
        </p:txBody>
      </p:sp>
      <p:cxnSp>
        <p:nvCxnSpPr>
          <p:cNvPr id="35" name="Conector angular 34"/>
          <p:cNvCxnSpPr/>
          <p:nvPr/>
        </p:nvCxnSpPr>
        <p:spPr>
          <a:xfrm>
            <a:off x="5187398" y="1741351"/>
            <a:ext cx="3379304" cy="2038942"/>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ector recto 4"/>
          <p:cNvCxnSpPr/>
          <p:nvPr/>
        </p:nvCxnSpPr>
        <p:spPr>
          <a:xfrm>
            <a:off x="5117571" y="377076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5117571" y="359296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5117571" y="3380243"/>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117571" y="316751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5117571" y="297066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5117571" y="276111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5117571" y="254521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5117571" y="235471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5117571" y="2141993"/>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5117571" y="1929268"/>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5117571" y="1743394"/>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48495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12291" y="921866"/>
            <a:ext cx="7943778" cy="862865"/>
          </a:xfrm>
          <a:prstGeom prst="rect">
            <a:avLst/>
          </a:prstGeom>
        </p:spPr>
        <p:txBody>
          <a:bodyPr wrap="square" lIns="0" tIns="0" rIns="0" bIns="46800">
            <a:spAutoFit/>
          </a:bodyPr>
          <a:lstStyle/>
          <a:p>
            <a:pPr marL="223838" indent="-223838">
              <a:spcAft>
                <a:spcPts val="600"/>
              </a:spcAft>
              <a:buFont typeface="+mj-lt"/>
              <a:buAutoNum type="arabicPeriod"/>
            </a:pPr>
            <a:r>
              <a:rPr lang="en-US" sz="1600" b="1" dirty="0">
                <a:solidFill>
                  <a:srgbClr val="714FA0"/>
                </a:solidFill>
                <a:latin typeface="Calibri" charset="0"/>
                <a:ea typeface="Calibri" charset="0"/>
                <a:cs typeface="Calibri" charset="0"/>
              </a:rPr>
              <a:t>DIAGRAMA DE CAUSA Y EFECTO</a:t>
            </a:r>
          </a:p>
          <a:p>
            <a:r>
              <a:rPr lang="es-ES" sz="1600" dirty="0">
                <a:latin typeface="Calibri" charset="0"/>
                <a:ea typeface="Calibri" charset="0"/>
                <a:cs typeface="Calibri" charset="0"/>
              </a:rPr>
              <a:t>identifica muchas causas posibles para un efecto o problemática y ordena las ideas en categorías útiles. </a:t>
            </a:r>
            <a:endParaRPr lang="es-PE" sz="1600" dirty="0">
              <a:latin typeface="Calibri" charset="0"/>
              <a:ea typeface="Calibri" charset="0"/>
              <a:cs typeface="Calibri" charset="0"/>
            </a:endParaRPr>
          </a:p>
        </p:txBody>
      </p:sp>
      <p:sp>
        <p:nvSpPr>
          <p:cNvPr id="3"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5" name="Rectángulo redondeado 4"/>
          <p:cNvSpPr/>
          <p:nvPr/>
        </p:nvSpPr>
        <p:spPr>
          <a:xfrm>
            <a:off x="2066436" y="1981011"/>
            <a:ext cx="905346" cy="280658"/>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a:latin typeface="Calibri" charset="0"/>
                <a:ea typeface="Calibri" charset="0"/>
                <a:cs typeface="Calibri" charset="0"/>
              </a:rPr>
              <a:t>Procesos</a:t>
            </a:r>
          </a:p>
        </p:txBody>
      </p:sp>
      <p:sp>
        <p:nvSpPr>
          <p:cNvPr id="6" name="Rectángulo redondeado 5"/>
          <p:cNvSpPr/>
          <p:nvPr/>
        </p:nvSpPr>
        <p:spPr>
          <a:xfrm>
            <a:off x="4095261" y="1981011"/>
            <a:ext cx="905346" cy="280658"/>
          </a:xfrm>
          <a:prstGeom prst="roundRect">
            <a:avLst/>
          </a:prstGeom>
          <a:solidFill>
            <a:srgbClr val="F0B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a:latin typeface="Calibri" charset="0"/>
                <a:ea typeface="Calibri" charset="0"/>
                <a:cs typeface="Calibri" charset="0"/>
              </a:rPr>
              <a:t>Equipos</a:t>
            </a:r>
            <a:endParaRPr lang="es-ES_tradnl" sz="1200" dirty="0">
              <a:latin typeface="Calibri" charset="0"/>
              <a:ea typeface="Calibri" charset="0"/>
              <a:cs typeface="Calibri" charset="0"/>
            </a:endParaRPr>
          </a:p>
        </p:txBody>
      </p:sp>
      <p:sp>
        <p:nvSpPr>
          <p:cNvPr id="7" name="Rectángulo redondeado 6"/>
          <p:cNvSpPr/>
          <p:nvPr/>
        </p:nvSpPr>
        <p:spPr>
          <a:xfrm>
            <a:off x="3735037" y="4878296"/>
            <a:ext cx="905346" cy="280658"/>
          </a:xfrm>
          <a:prstGeom prst="round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Materiales</a:t>
            </a:r>
          </a:p>
        </p:txBody>
      </p:sp>
      <p:sp>
        <p:nvSpPr>
          <p:cNvPr id="8" name="Rectángulo redondeado 7"/>
          <p:cNvSpPr/>
          <p:nvPr/>
        </p:nvSpPr>
        <p:spPr>
          <a:xfrm>
            <a:off x="2107711" y="4878296"/>
            <a:ext cx="905346" cy="280658"/>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Personas</a:t>
            </a:r>
          </a:p>
        </p:txBody>
      </p:sp>
      <p:sp>
        <p:nvSpPr>
          <p:cNvPr id="9" name="Rectángulo redondeado 8"/>
          <p:cNvSpPr/>
          <p:nvPr/>
        </p:nvSpPr>
        <p:spPr>
          <a:xfrm>
            <a:off x="6071352" y="3277624"/>
            <a:ext cx="1238487" cy="565714"/>
          </a:xfrm>
          <a:prstGeom prst="round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latin typeface="Calibri" charset="0"/>
                <a:ea typeface="Calibri" charset="0"/>
                <a:cs typeface="Calibri" charset="0"/>
              </a:rPr>
              <a:t>[Baja calidad </a:t>
            </a:r>
            <a:br>
              <a:rPr lang="es-ES_tradnl" sz="1200" dirty="0">
                <a:latin typeface="Calibri" charset="0"/>
                <a:ea typeface="Calibri" charset="0"/>
                <a:cs typeface="Calibri" charset="0"/>
              </a:rPr>
            </a:br>
            <a:r>
              <a:rPr lang="es-ES_tradnl" sz="1200" dirty="0">
                <a:latin typeface="Calibri" charset="0"/>
                <a:ea typeface="Calibri" charset="0"/>
                <a:cs typeface="Calibri" charset="0"/>
              </a:rPr>
              <a:t>de fotocopiado]</a:t>
            </a:r>
          </a:p>
        </p:txBody>
      </p:sp>
      <p:cxnSp>
        <p:nvCxnSpPr>
          <p:cNvPr id="11" name="Conector recto de flecha 10"/>
          <p:cNvCxnSpPr/>
          <p:nvPr/>
        </p:nvCxnSpPr>
        <p:spPr>
          <a:xfrm>
            <a:off x="2909288" y="3538538"/>
            <a:ext cx="31575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4462039" y="2261669"/>
            <a:ext cx="754017" cy="1274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4688751" y="264238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4882426" y="297576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5070457" y="330596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4743194" y="2462583"/>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23" name="CuadroTexto 22"/>
          <p:cNvSpPr txBox="1"/>
          <p:nvPr/>
        </p:nvSpPr>
        <p:spPr>
          <a:xfrm>
            <a:off x="4922800" y="2796959"/>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25" name="CuadroTexto 24"/>
          <p:cNvSpPr txBox="1"/>
          <p:nvPr/>
        </p:nvSpPr>
        <p:spPr>
          <a:xfrm>
            <a:off x="5126638" y="3122045"/>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cxnSp>
        <p:nvCxnSpPr>
          <p:cNvPr id="26" name="Conector recto 25"/>
          <p:cNvCxnSpPr>
            <a:stCxn id="5" idx="2"/>
          </p:cNvCxnSpPr>
          <p:nvPr/>
        </p:nvCxnSpPr>
        <p:spPr>
          <a:xfrm>
            <a:off x="2519109" y="2261669"/>
            <a:ext cx="954116" cy="1274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2802490" y="264238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3045156" y="297576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3301651" y="330596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2855387" y="2452759"/>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31" name="CuadroTexto 30"/>
          <p:cNvSpPr txBox="1"/>
          <p:nvPr/>
        </p:nvSpPr>
        <p:spPr>
          <a:xfrm>
            <a:off x="3099183" y="2800134"/>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32" name="CuadroTexto 31"/>
          <p:cNvSpPr txBox="1"/>
          <p:nvPr/>
        </p:nvSpPr>
        <p:spPr>
          <a:xfrm>
            <a:off x="3305529" y="3122045"/>
            <a:ext cx="57321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Causa</a:t>
            </a:r>
          </a:p>
        </p:txBody>
      </p:sp>
      <p:cxnSp>
        <p:nvCxnSpPr>
          <p:cNvPr id="34" name="Conector recto 33"/>
          <p:cNvCxnSpPr/>
          <p:nvPr/>
        </p:nvCxnSpPr>
        <p:spPr>
          <a:xfrm flipV="1">
            <a:off x="2272877" y="3542690"/>
            <a:ext cx="1029717" cy="1335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3108506" y="379808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2834966" y="413781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2599009" y="445213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V="1">
            <a:off x="3872249" y="3534387"/>
            <a:ext cx="1027625" cy="1343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4701943" y="379808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4428038" y="4137811"/>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a:off x="4187710" y="4452136"/>
            <a:ext cx="766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CuadroTexto 44"/>
          <p:cNvSpPr txBox="1"/>
          <p:nvPr/>
        </p:nvSpPr>
        <p:spPr>
          <a:xfrm>
            <a:off x="3240660" y="3620304"/>
            <a:ext cx="57321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Causa</a:t>
            </a:r>
          </a:p>
        </p:txBody>
      </p:sp>
      <p:sp>
        <p:nvSpPr>
          <p:cNvPr id="46" name="CuadroTexto 45"/>
          <p:cNvSpPr txBox="1"/>
          <p:nvPr/>
        </p:nvSpPr>
        <p:spPr>
          <a:xfrm>
            <a:off x="2977750" y="3963306"/>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47" name="CuadroTexto 46"/>
          <p:cNvSpPr txBox="1"/>
          <p:nvPr/>
        </p:nvSpPr>
        <p:spPr>
          <a:xfrm>
            <a:off x="2767826" y="4275013"/>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48" name="CuadroTexto 47"/>
          <p:cNvSpPr txBox="1"/>
          <p:nvPr/>
        </p:nvSpPr>
        <p:spPr>
          <a:xfrm>
            <a:off x="4402145" y="4279093"/>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49" name="CuadroTexto 48"/>
          <p:cNvSpPr txBox="1"/>
          <p:nvPr/>
        </p:nvSpPr>
        <p:spPr>
          <a:xfrm>
            <a:off x="4575443" y="3962499"/>
            <a:ext cx="573212"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Causa</a:t>
            </a:r>
          </a:p>
        </p:txBody>
      </p:sp>
      <p:sp>
        <p:nvSpPr>
          <p:cNvPr id="50" name="CuadroTexto 49"/>
          <p:cNvSpPr txBox="1"/>
          <p:nvPr/>
        </p:nvSpPr>
        <p:spPr>
          <a:xfrm>
            <a:off x="4808306" y="3626648"/>
            <a:ext cx="57321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Causa</a:t>
            </a:r>
          </a:p>
        </p:txBody>
      </p:sp>
      <p:sp>
        <p:nvSpPr>
          <p:cNvPr id="54" name="Rectángulo redondeado 53"/>
          <p:cNvSpPr/>
          <p:nvPr/>
        </p:nvSpPr>
        <p:spPr>
          <a:xfrm>
            <a:off x="5649313" y="4062556"/>
            <a:ext cx="2013128" cy="34355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chemeClr val="tx1"/>
                </a:solidFill>
                <a:latin typeface="Calibri" charset="0"/>
                <a:ea typeface="Calibri" charset="0"/>
                <a:cs typeface="Calibri" charset="0"/>
              </a:rPr>
              <a:t>Empresa</a:t>
            </a:r>
            <a:r>
              <a:rPr lang="es-ES_tradnl" sz="1200">
                <a:solidFill>
                  <a:schemeClr val="tx1"/>
                </a:solidFill>
                <a:latin typeface="Calibri" charset="0"/>
                <a:ea typeface="Calibri" charset="0"/>
                <a:cs typeface="Calibri" charset="0"/>
              </a:rPr>
              <a:t>: </a:t>
            </a:r>
            <a:r>
              <a:rPr lang="en-US" sz="1200" dirty="0">
                <a:solidFill>
                  <a:schemeClr val="tx1"/>
                </a:solidFill>
                <a:latin typeface="Calibri" charset="0"/>
                <a:ea typeface="Calibri" charset="0"/>
                <a:cs typeface="Calibri" charset="0"/>
              </a:rPr>
              <a:t>Best quality </a:t>
            </a:r>
            <a:r>
              <a:rPr lang="es-ES_tradnl" sz="1200" dirty="0">
                <a:solidFill>
                  <a:schemeClr val="tx1"/>
                </a:solidFill>
                <a:latin typeface="Calibri" charset="0"/>
                <a:ea typeface="Calibri" charset="0"/>
                <a:cs typeface="Calibri" charset="0"/>
              </a:rPr>
              <a:t>copias</a:t>
            </a:r>
          </a:p>
        </p:txBody>
      </p:sp>
    </p:spTree>
    <p:extLst>
      <p:ext uri="{BB962C8B-B14F-4D97-AF65-F5344CB8AC3E}">
        <p14:creationId xmlns:p14="http://schemas.microsoft.com/office/powerpoint/2010/main" val="693986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339968" y="755115"/>
            <a:ext cx="5775967" cy="293478"/>
          </a:xfrm>
          <a:prstGeom prst="rect">
            <a:avLst/>
          </a:prstGeom>
        </p:spPr>
        <p:txBody>
          <a:bodyPr wrap="square" lIns="0" tIns="0" rIns="0" bIns="46800">
            <a:spAutoFit/>
          </a:bodyPr>
          <a:lstStyle/>
          <a:p>
            <a:pPr>
              <a:spcAft>
                <a:spcPts val="600"/>
              </a:spcAft>
            </a:pPr>
            <a:r>
              <a:rPr lang="es-ES_tradnl" sz="1600" b="1" dirty="0">
                <a:solidFill>
                  <a:srgbClr val="714FA0"/>
                </a:solidFill>
                <a:latin typeface="Calibri" charset="0"/>
                <a:ea typeface="Calibri" charset="0"/>
                <a:cs typeface="Calibri" charset="0"/>
              </a:rPr>
              <a:t>6. </a:t>
            </a:r>
            <a:r>
              <a:rPr lang="en-US" sz="1600" b="1" dirty="0">
                <a:solidFill>
                  <a:srgbClr val="714FA0"/>
                </a:solidFill>
                <a:latin typeface="Calibri" charset="0"/>
                <a:ea typeface="Calibri" charset="0"/>
                <a:cs typeface="Calibri" charset="0"/>
              </a:rPr>
              <a:t>DIAGRAMA DE DISPERSIÓN </a:t>
            </a:r>
            <a:r>
              <a:rPr lang="es-ES_tradnl" sz="1400" b="1" dirty="0">
                <a:latin typeface="Calibri" charset="0"/>
                <a:ea typeface="Calibri" charset="0"/>
                <a:cs typeface="Calibri" charset="0"/>
              </a:rPr>
              <a:t>cuando usarlo</a:t>
            </a:r>
            <a:r>
              <a:rPr lang="es-ES_tradnl" sz="1600" b="1" dirty="0">
                <a:solidFill>
                  <a:srgbClr val="714FA0"/>
                </a:solidFill>
                <a:latin typeface="Calibri" charset="0"/>
                <a:ea typeface="Calibri" charset="0"/>
                <a:cs typeface="Calibri" charset="0"/>
              </a:rPr>
              <a:t> </a:t>
            </a:r>
          </a:p>
        </p:txBody>
      </p:sp>
      <p:grpSp>
        <p:nvGrpSpPr>
          <p:cNvPr id="12" name="Agrupar 11"/>
          <p:cNvGrpSpPr/>
          <p:nvPr/>
        </p:nvGrpSpPr>
        <p:grpSpPr>
          <a:xfrm>
            <a:off x="790135" y="2843873"/>
            <a:ext cx="7708859" cy="2390115"/>
            <a:chOff x="684213" y="3036888"/>
            <a:chExt cx="7849972" cy="2115988"/>
          </a:xfrm>
        </p:grpSpPr>
        <p:sp>
          <p:nvSpPr>
            <p:cNvPr id="6" name="Rectángulo redondeado 5"/>
            <p:cNvSpPr/>
            <p:nvPr/>
          </p:nvSpPr>
          <p:spPr>
            <a:xfrm>
              <a:off x="684213" y="3036888"/>
              <a:ext cx="1806030"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r>
                <a:rPr lang="es-ES" sz="1400" dirty="0">
                  <a:latin typeface="Calibri" panose="020F0502020204030204" pitchFamily="34" charset="0"/>
                  <a:cs typeface="Calibri" panose="020F0502020204030204" pitchFamily="34" charset="0"/>
                </a:rPr>
                <a:t>Quieres mostrar la relación entre dos variables.</a:t>
              </a:r>
            </a:p>
          </p:txBody>
        </p:sp>
        <p:sp>
          <p:nvSpPr>
            <p:cNvPr id="8" name="Rectángulo redondeado 7"/>
            <p:cNvSpPr/>
            <p:nvPr/>
          </p:nvSpPr>
          <p:spPr>
            <a:xfrm>
              <a:off x="2562668" y="3036888"/>
              <a:ext cx="2052573"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r>
                <a:rPr lang="es-ES" sz="1400" dirty="0">
                  <a:latin typeface="Calibri" panose="020F0502020204030204" pitchFamily="34" charset="0"/>
                  <a:cs typeface="Calibri" panose="020F0502020204030204" pitchFamily="34" charset="0"/>
                </a:rPr>
                <a:t>Necesitas una visualización de datos compacta.</a:t>
              </a:r>
            </a:p>
          </p:txBody>
        </p:sp>
        <p:sp>
          <p:nvSpPr>
            <p:cNvPr id="9" name="Rectángulo redondeado 8"/>
            <p:cNvSpPr/>
            <p:nvPr/>
          </p:nvSpPr>
          <p:spPr>
            <a:xfrm>
              <a:off x="4687666" y="3036888"/>
              <a:ext cx="1865919"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400" dirty="0">
                  <a:latin typeface="Calibri" panose="020F0502020204030204" pitchFamily="34" charset="0"/>
                  <a:cs typeface="Calibri" panose="020F0502020204030204" pitchFamily="34" charset="0"/>
                </a:rPr>
                <a:t>Deseas analizar la relación entre dos factores, problemas o causas relacionadas con la calidad, o un problema de calidad y su posible causa.</a:t>
              </a:r>
            </a:p>
          </p:txBody>
        </p:sp>
        <p:sp>
          <p:nvSpPr>
            <p:cNvPr id="10" name="Rectángulo redondeado 9"/>
            <p:cNvSpPr/>
            <p:nvPr/>
          </p:nvSpPr>
          <p:spPr>
            <a:xfrm>
              <a:off x="6626010"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400" dirty="0">
                  <a:latin typeface="Calibri" panose="020F0502020204030204" pitchFamily="34" charset="0"/>
                  <a:cs typeface="Calibri" panose="020F0502020204030204" pitchFamily="34" charset="0"/>
                </a:rPr>
                <a:t>Quieres identificar patrones, detectar valores atípicos y hacer predicciones.</a:t>
              </a:r>
              <a:endParaRPr lang="es-PE" sz="1400" dirty="0">
                <a:latin typeface="Calibri" charset="0"/>
                <a:ea typeface="Calibri" charset="0"/>
                <a:cs typeface="Calibri" charset="0"/>
              </a:endParaRPr>
            </a:p>
          </p:txBody>
        </p:sp>
      </p:grpSp>
      <p:sp>
        <p:nvSpPr>
          <p:cNvPr id="13" name="Flecha izquierda y derecha 12"/>
          <p:cNvSpPr/>
          <p:nvPr/>
        </p:nvSpPr>
        <p:spPr>
          <a:xfrm>
            <a:off x="1275314" y="4842190"/>
            <a:ext cx="6808205" cy="235390"/>
          </a:xfrm>
          <a:prstGeom prst="leftRightArrow">
            <a:avLst/>
          </a:prstGeom>
          <a:solidFill>
            <a:srgbClr val="D4C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4" name="Imagen 1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21621" y="1287769"/>
            <a:ext cx="1832377" cy="1464482"/>
          </a:xfrm>
          <a:prstGeom prst="rect">
            <a:avLst/>
          </a:prstGeom>
        </p:spPr>
      </p:pic>
      <p:pic>
        <p:nvPicPr>
          <p:cNvPr id="15" name="Imagen 1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625121" y="1292066"/>
            <a:ext cx="1873874" cy="1464482"/>
          </a:xfrm>
          <a:prstGeom prst="rect">
            <a:avLst/>
          </a:prstGeom>
        </p:spPr>
      </p:pic>
      <p:pic>
        <p:nvPicPr>
          <p:cNvPr id="18" name="Imagen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634821" y="1306965"/>
            <a:ext cx="2015675" cy="1464482"/>
          </a:xfrm>
          <a:prstGeom prst="rect">
            <a:avLst/>
          </a:prstGeom>
        </p:spPr>
      </p:pic>
      <p:pic>
        <p:nvPicPr>
          <p:cNvPr id="19" name="Imagen 18"/>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90135" y="1306965"/>
            <a:ext cx="1773563" cy="1464482"/>
          </a:xfrm>
          <a:prstGeom prst="rect">
            <a:avLst/>
          </a:prstGeom>
        </p:spPr>
      </p:pic>
    </p:spTree>
    <p:extLst>
      <p:ext uri="{BB962C8B-B14F-4D97-AF65-F5344CB8AC3E}">
        <p14:creationId xmlns:p14="http://schemas.microsoft.com/office/powerpoint/2010/main" val="1184327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ector recto 14"/>
          <p:cNvCxnSpPr/>
          <p:nvPr/>
        </p:nvCxnSpPr>
        <p:spPr>
          <a:xfrm>
            <a:off x="5833387" y="4894341"/>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p:cNvCxnSpPr/>
          <p:nvPr/>
        </p:nvCxnSpPr>
        <p:spPr>
          <a:xfrm>
            <a:off x="3992933" y="48971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a:off x="4453599" y="48971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ector recto 60"/>
          <p:cNvCxnSpPr/>
          <p:nvPr/>
        </p:nvCxnSpPr>
        <p:spPr>
          <a:xfrm>
            <a:off x="5372721" y="4894341"/>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1" name="Rectángulo 10"/>
          <p:cNvSpPr/>
          <p:nvPr/>
        </p:nvSpPr>
        <p:spPr>
          <a:xfrm>
            <a:off x="512290" y="921866"/>
            <a:ext cx="7780684" cy="1601529"/>
          </a:xfrm>
          <a:prstGeom prst="rect">
            <a:avLst/>
          </a:prstGeom>
        </p:spPr>
        <p:txBody>
          <a:bodyPr wrap="square" lIns="0" tIns="0" rIns="0" bIns="46800">
            <a:spAutoFit/>
          </a:bodyPr>
          <a:lstStyle/>
          <a:p>
            <a:pPr marL="223838" indent="-223838">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 - Ejemplo</a:t>
            </a:r>
          </a:p>
          <a:p>
            <a:pPr marL="404813" indent="-180975">
              <a:buFont typeface="Arial" charset="0"/>
              <a:buChar char="•"/>
            </a:pPr>
            <a:r>
              <a:rPr lang="es-PE" sz="1600" dirty="0">
                <a:latin typeface="Calibri" charset="0"/>
                <a:ea typeface="Calibri" charset="0"/>
                <a:cs typeface="Calibri" charset="0"/>
              </a:rPr>
              <a:t>Supongamos que tenemos un grupo de personas adultas de sexo masculino. Para cada persona se mide la altura en metros (Variable X) y el peso en kilogramos (Variable Y). </a:t>
            </a:r>
          </a:p>
          <a:p>
            <a:pPr marL="404813" indent="-180975">
              <a:buFont typeface="Arial" charset="0"/>
              <a:buChar char="•"/>
            </a:pPr>
            <a:endParaRPr lang="es-PE" sz="1600" dirty="0">
              <a:latin typeface="Calibri" charset="0"/>
              <a:ea typeface="Calibri" charset="0"/>
              <a:cs typeface="Calibri" charset="0"/>
            </a:endParaRPr>
          </a:p>
          <a:p>
            <a:pPr marL="404813" indent="-180975">
              <a:buFont typeface="Arial" charset="0"/>
              <a:buChar char="•"/>
            </a:pPr>
            <a:r>
              <a:rPr lang="es-PE" sz="1600" dirty="0">
                <a:latin typeface="Calibri" charset="0"/>
                <a:ea typeface="Calibri" charset="0"/>
                <a:cs typeface="Calibri" charset="0"/>
              </a:rPr>
              <a:t>Es decir, para cada persona tendremos un par de valores X, Y que son la altura y el peso de dicha persona:</a:t>
            </a:r>
          </a:p>
        </p:txBody>
      </p:sp>
      <p:cxnSp>
        <p:nvCxnSpPr>
          <p:cNvPr id="12" name="Conector recto 11"/>
          <p:cNvCxnSpPr/>
          <p:nvPr/>
        </p:nvCxnSpPr>
        <p:spPr>
          <a:xfrm>
            <a:off x="3014868" y="4894341"/>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3497692" y="4897139"/>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4902914" y="4894341"/>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6384410" y="4894341"/>
            <a:ext cx="0" cy="10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bject 7"/>
          <p:cNvSpPr txBox="1"/>
          <p:nvPr/>
        </p:nvSpPr>
        <p:spPr>
          <a:xfrm>
            <a:off x="3774263" y="2635160"/>
            <a:ext cx="1847340" cy="184666"/>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18" name="Rectángulo 17"/>
          <p:cNvSpPr/>
          <p:nvPr/>
        </p:nvSpPr>
        <p:spPr>
          <a:xfrm>
            <a:off x="3008281" y="2908353"/>
            <a:ext cx="3379304" cy="2038942"/>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Elipse 19"/>
          <p:cNvSpPr/>
          <p:nvPr/>
        </p:nvSpPr>
        <p:spPr>
          <a:xfrm>
            <a:off x="4164502" y="4224575"/>
            <a:ext cx="45719" cy="4571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Llamada rectangular redondeada 20"/>
          <p:cNvSpPr/>
          <p:nvPr/>
        </p:nvSpPr>
        <p:spPr>
          <a:xfrm>
            <a:off x="4332836" y="3438144"/>
            <a:ext cx="1071265" cy="554988"/>
          </a:xfrm>
          <a:prstGeom prst="wedgeRoundRectCallout">
            <a:avLst>
              <a:gd name="adj1" fmla="val -58580"/>
              <a:gd name="adj2" fmla="val 97198"/>
              <a:gd name="adj3" fmla="val 16667"/>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b="1" dirty="0">
                <a:solidFill>
                  <a:srgbClr val="EE4639"/>
                </a:solidFill>
                <a:latin typeface="Calibri" charset="0"/>
                <a:ea typeface="Calibri" charset="0"/>
                <a:cs typeface="Calibri" charset="0"/>
              </a:rPr>
              <a:t>Persona de 1.67 metros </a:t>
            </a:r>
            <a:br>
              <a:rPr lang="es-ES_tradnl" sz="1000" b="1" dirty="0">
                <a:solidFill>
                  <a:srgbClr val="EE4639"/>
                </a:solidFill>
                <a:latin typeface="Calibri" charset="0"/>
                <a:ea typeface="Calibri" charset="0"/>
                <a:cs typeface="Calibri" charset="0"/>
              </a:rPr>
            </a:br>
            <a:r>
              <a:rPr lang="es-ES_tradnl" sz="1000" b="1" dirty="0">
                <a:solidFill>
                  <a:srgbClr val="EE4639"/>
                </a:solidFill>
                <a:latin typeface="Calibri" charset="0"/>
                <a:ea typeface="Calibri" charset="0"/>
                <a:cs typeface="Calibri" charset="0"/>
              </a:rPr>
              <a:t>y 71 kgs</a:t>
            </a:r>
          </a:p>
        </p:txBody>
      </p:sp>
      <p:sp>
        <p:nvSpPr>
          <p:cNvPr id="25" name="CuadroTexto 24"/>
          <p:cNvSpPr txBox="1"/>
          <p:nvPr/>
        </p:nvSpPr>
        <p:spPr>
          <a:xfrm>
            <a:off x="3369184" y="5012083"/>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1.5</a:t>
            </a:r>
            <a:endParaRPr lang="es-ES_tradnl" sz="700" dirty="0">
              <a:latin typeface="Calibri" charset="0"/>
              <a:ea typeface="Calibri" charset="0"/>
              <a:cs typeface="Calibri" charset="0"/>
            </a:endParaRPr>
          </a:p>
        </p:txBody>
      </p:sp>
      <p:sp>
        <p:nvSpPr>
          <p:cNvPr id="26" name="CuadroTexto 25"/>
          <p:cNvSpPr txBox="1"/>
          <p:nvPr/>
        </p:nvSpPr>
        <p:spPr>
          <a:xfrm>
            <a:off x="2874644" y="5017430"/>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1.4</a:t>
            </a:r>
            <a:endParaRPr lang="es-ES_tradnl" sz="700" dirty="0">
              <a:latin typeface="Calibri" charset="0"/>
              <a:ea typeface="Calibri" charset="0"/>
              <a:cs typeface="Calibri" charset="0"/>
            </a:endParaRPr>
          </a:p>
        </p:txBody>
      </p:sp>
      <p:sp>
        <p:nvSpPr>
          <p:cNvPr id="27" name="CuadroTexto 26"/>
          <p:cNvSpPr txBox="1"/>
          <p:nvPr/>
        </p:nvSpPr>
        <p:spPr>
          <a:xfrm>
            <a:off x="2708167" y="4893434"/>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50.0</a:t>
            </a:r>
          </a:p>
        </p:txBody>
      </p:sp>
      <p:sp>
        <p:nvSpPr>
          <p:cNvPr id="29" name="CuadroTexto 28"/>
          <p:cNvSpPr txBox="1"/>
          <p:nvPr/>
        </p:nvSpPr>
        <p:spPr>
          <a:xfrm>
            <a:off x="2708166" y="4545401"/>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60.0</a:t>
            </a:r>
          </a:p>
        </p:txBody>
      </p:sp>
      <p:sp>
        <p:nvSpPr>
          <p:cNvPr id="31" name="CuadroTexto 30"/>
          <p:cNvSpPr txBox="1"/>
          <p:nvPr/>
        </p:nvSpPr>
        <p:spPr>
          <a:xfrm>
            <a:off x="2708166" y="4207029"/>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70.0</a:t>
            </a:r>
          </a:p>
        </p:txBody>
      </p:sp>
      <p:sp>
        <p:nvSpPr>
          <p:cNvPr id="33" name="CuadroTexto 32"/>
          <p:cNvSpPr txBox="1"/>
          <p:nvPr/>
        </p:nvSpPr>
        <p:spPr>
          <a:xfrm>
            <a:off x="2702023" y="3863834"/>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80.0</a:t>
            </a:r>
          </a:p>
        </p:txBody>
      </p:sp>
      <p:sp>
        <p:nvSpPr>
          <p:cNvPr id="35" name="CuadroTexto 34"/>
          <p:cNvSpPr txBox="1"/>
          <p:nvPr/>
        </p:nvSpPr>
        <p:spPr>
          <a:xfrm>
            <a:off x="2695712" y="3507292"/>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90.0</a:t>
            </a:r>
          </a:p>
        </p:txBody>
      </p:sp>
      <p:sp>
        <p:nvSpPr>
          <p:cNvPr id="37" name="CuadroTexto 36"/>
          <p:cNvSpPr txBox="1"/>
          <p:nvPr/>
        </p:nvSpPr>
        <p:spPr>
          <a:xfrm>
            <a:off x="2695712" y="2839505"/>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110.0</a:t>
            </a:r>
          </a:p>
        </p:txBody>
      </p:sp>
      <p:sp>
        <p:nvSpPr>
          <p:cNvPr id="38" name="CuadroTexto 37"/>
          <p:cNvSpPr txBox="1"/>
          <p:nvPr/>
        </p:nvSpPr>
        <p:spPr>
          <a:xfrm>
            <a:off x="4390995" y="5225129"/>
            <a:ext cx="981726" cy="161583"/>
          </a:xfrm>
          <a:prstGeom prst="rect">
            <a:avLst/>
          </a:prstGeom>
          <a:noFill/>
        </p:spPr>
        <p:txBody>
          <a:bodyPr wrap="square" lIns="0" tIns="0" rIns="0" bIns="0" rtlCol="0">
            <a:spAutoFit/>
          </a:bodyPr>
          <a:lstStyle/>
          <a:p>
            <a:pPr algn="ctr"/>
            <a:r>
              <a:rPr lang="es-ES_tradnl" sz="1050" b="1" dirty="0">
                <a:latin typeface="Calibri" charset="0"/>
                <a:ea typeface="Calibri" charset="0"/>
                <a:cs typeface="Calibri" charset="0"/>
              </a:rPr>
              <a:t>Altura (</a:t>
            </a:r>
            <a:r>
              <a:rPr lang="es-ES_tradnl" sz="1050" b="1" dirty="0" err="1">
                <a:latin typeface="Calibri" charset="0"/>
                <a:ea typeface="Calibri" charset="0"/>
                <a:cs typeface="Calibri" charset="0"/>
              </a:rPr>
              <a:t>mts</a:t>
            </a:r>
            <a:r>
              <a:rPr lang="es-ES_tradnl" sz="1050" b="1" dirty="0">
                <a:latin typeface="Calibri" charset="0"/>
                <a:ea typeface="Calibri" charset="0"/>
                <a:cs typeface="Calibri" charset="0"/>
              </a:rPr>
              <a:t>.)</a:t>
            </a:r>
          </a:p>
        </p:txBody>
      </p:sp>
      <p:sp>
        <p:nvSpPr>
          <p:cNvPr id="39" name="CuadroTexto 38"/>
          <p:cNvSpPr txBox="1"/>
          <p:nvPr/>
        </p:nvSpPr>
        <p:spPr>
          <a:xfrm rot="16200000">
            <a:off x="2148543" y="3773429"/>
            <a:ext cx="832147" cy="161583"/>
          </a:xfrm>
          <a:prstGeom prst="rect">
            <a:avLst/>
          </a:prstGeom>
          <a:noFill/>
        </p:spPr>
        <p:txBody>
          <a:bodyPr wrap="square" lIns="0" tIns="0" rIns="0" bIns="0" rtlCol="0">
            <a:spAutoFit/>
          </a:bodyPr>
          <a:lstStyle/>
          <a:p>
            <a:pPr algn="ctr"/>
            <a:r>
              <a:rPr lang="es-ES_tradnl" sz="1050" b="1" dirty="0">
                <a:latin typeface="Calibri" charset="0"/>
                <a:ea typeface="Calibri" charset="0"/>
                <a:cs typeface="Calibri" charset="0"/>
              </a:rPr>
              <a:t>Peso (kgs)</a:t>
            </a:r>
          </a:p>
        </p:txBody>
      </p:sp>
      <p:cxnSp>
        <p:nvCxnSpPr>
          <p:cNvPr id="40" name="Conector angular 39"/>
          <p:cNvCxnSpPr/>
          <p:nvPr/>
        </p:nvCxnSpPr>
        <p:spPr>
          <a:xfrm>
            <a:off x="3008281" y="2908353"/>
            <a:ext cx="3379304" cy="2038942"/>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2938454" y="4937770"/>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2938454" y="4600090"/>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a:off x="2938454" y="4262433"/>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a:off x="2938454" y="3918443"/>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a:off x="2938454" y="3559554"/>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a:off x="2938454" y="2908353"/>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CuadroTexto 51"/>
          <p:cNvSpPr txBox="1"/>
          <p:nvPr/>
        </p:nvSpPr>
        <p:spPr>
          <a:xfrm>
            <a:off x="3863725" y="5012083"/>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1.6</a:t>
            </a:r>
          </a:p>
        </p:txBody>
      </p:sp>
      <p:sp>
        <p:nvSpPr>
          <p:cNvPr id="55" name="CuadroTexto 54"/>
          <p:cNvSpPr txBox="1"/>
          <p:nvPr/>
        </p:nvSpPr>
        <p:spPr>
          <a:xfrm>
            <a:off x="4324391" y="5012083"/>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1.7</a:t>
            </a:r>
          </a:p>
        </p:txBody>
      </p:sp>
      <p:sp>
        <p:nvSpPr>
          <p:cNvPr id="57" name="CuadroTexto 56"/>
          <p:cNvSpPr txBox="1"/>
          <p:nvPr/>
        </p:nvSpPr>
        <p:spPr>
          <a:xfrm>
            <a:off x="4782847" y="5012083"/>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1.8</a:t>
            </a:r>
            <a:endParaRPr lang="es-ES_tradnl" sz="700" dirty="0">
              <a:latin typeface="Calibri" charset="0"/>
              <a:ea typeface="Calibri" charset="0"/>
              <a:cs typeface="Calibri" charset="0"/>
            </a:endParaRPr>
          </a:p>
        </p:txBody>
      </p:sp>
      <p:sp>
        <p:nvSpPr>
          <p:cNvPr id="58" name="CuadroTexto 57"/>
          <p:cNvSpPr txBox="1"/>
          <p:nvPr/>
        </p:nvSpPr>
        <p:spPr>
          <a:xfrm>
            <a:off x="5243513" y="5012083"/>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1.9</a:t>
            </a:r>
          </a:p>
        </p:txBody>
      </p:sp>
      <p:sp>
        <p:nvSpPr>
          <p:cNvPr id="59" name="CuadroTexto 58"/>
          <p:cNvSpPr txBox="1"/>
          <p:nvPr/>
        </p:nvSpPr>
        <p:spPr>
          <a:xfrm>
            <a:off x="5704179" y="5012083"/>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2.0</a:t>
            </a:r>
            <a:endParaRPr lang="es-ES_tradnl" sz="700" dirty="0">
              <a:latin typeface="Calibri" charset="0"/>
              <a:ea typeface="Calibri" charset="0"/>
              <a:cs typeface="Calibri" charset="0"/>
            </a:endParaRPr>
          </a:p>
        </p:txBody>
      </p:sp>
      <p:sp>
        <p:nvSpPr>
          <p:cNvPr id="60" name="CuadroTexto 59"/>
          <p:cNvSpPr txBox="1"/>
          <p:nvPr/>
        </p:nvSpPr>
        <p:spPr>
          <a:xfrm>
            <a:off x="6255201" y="5012083"/>
            <a:ext cx="258417" cy="10772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2.1</a:t>
            </a:r>
            <a:endParaRPr lang="es-ES_tradnl" sz="700" dirty="0">
              <a:latin typeface="Calibri" charset="0"/>
              <a:ea typeface="Calibri" charset="0"/>
              <a:cs typeface="Calibri" charset="0"/>
            </a:endParaRPr>
          </a:p>
        </p:txBody>
      </p:sp>
      <p:sp>
        <p:nvSpPr>
          <p:cNvPr id="53" name="CuadroTexto 52"/>
          <p:cNvSpPr txBox="1"/>
          <p:nvPr/>
        </p:nvSpPr>
        <p:spPr>
          <a:xfrm>
            <a:off x="2695712" y="3195227"/>
            <a:ext cx="258417" cy="10772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100.0</a:t>
            </a:r>
          </a:p>
        </p:txBody>
      </p:sp>
      <p:cxnSp>
        <p:nvCxnSpPr>
          <p:cNvPr id="62" name="Conector recto 61"/>
          <p:cNvCxnSpPr/>
          <p:nvPr/>
        </p:nvCxnSpPr>
        <p:spPr>
          <a:xfrm>
            <a:off x="2938454" y="3247489"/>
            <a:ext cx="6982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3200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508181" y="917756"/>
            <a:ext cx="7204493" cy="246221"/>
          </a:xfrm>
          <a:prstGeom prst="rect">
            <a:avLst/>
          </a:prstGeom>
        </p:spPr>
        <p:txBody>
          <a:bodyPr wrap="square" lIns="0" tIns="0" rIns="0" bIns="0">
            <a:spAutoFit/>
          </a:bodyPr>
          <a:lstStyle/>
          <a:p>
            <a:pPr marL="222250" indent="-222250">
              <a:buFont typeface="+mj-lt"/>
              <a:buAutoNum type="arabicPeriod" startAt="6"/>
            </a:pPr>
            <a:r>
              <a:rPr lang="en-US" sz="1600" b="1" dirty="0">
                <a:solidFill>
                  <a:srgbClr val="714FA0"/>
                </a:solidFill>
                <a:latin typeface="Calibri" charset="0"/>
                <a:ea typeface="Calibri" charset="0"/>
                <a:cs typeface="Calibri" charset="0"/>
              </a:rPr>
              <a:t>DIAGRAMA DE DISPERSIÓN - Ejemplo</a:t>
            </a:r>
          </a:p>
        </p:txBody>
      </p:sp>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graphicFrame>
        <p:nvGraphicFramePr>
          <p:cNvPr id="2" name="Tabla 1"/>
          <p:cNvGraphicFramePr>
            <a:graphicFrameLocks noGrp="1"/>
          </p:cNvGraphicFramePr>
          <p:nvPr>
            <p:extLst>
              <p:ext uri="{D42A27DB-BD31-4B8C-83A1-F6EECF244321}">
                <p14:modId xmlns:p14="http://schemas.microsoft.com/office/powerpoint/2010/main" val="3783107700"/>
              </p:ext>
            </p:extLst>
          </p:nvPr>
        </p:nvGraphicFramePr>
        <p:xfrm>
          <a:off x="4118346" y="875553"/>
          <a:ext cx="3995856" cy="4327576"/>
        </p:xfrm>
        <a:graphic>
          <a:graphicData uri="http://schemas.openxmlformats.org/drawingml/2006/table">
            <a:tbl>
              <a:tblPr firstRow="1" bandRow="1">
                <a:tableStyleId>{5C22544A-7EE6-4342-B048-85BDC9FD1C3A}</a:tableStyleId>
              </a:tblPr>
              <a:tblGrid>
                <a:gridCol w="665976">
                  <a:extLst>
                    <a:ext uri="{9D8B030D-6E8A-4147-A177-3AD203B41FA5}">
                      <a16:colId xmlns:a16="http://schemas.microsoft.com/office/drawing/2014/main" val="20000"/>
                    </a:ext>
                  </a:extLst>
                </a:gridCol>
                <a:gridCol w="665976">
                  <a:extLst>
                    <a:ext uri="{9D8B030D-6E8A-4147-A177-3AD203B41FA5}">
                      <a16:colId xmlns:a16="http://schemas.microsoft.com/office/drawing/2014/main" val="20001"/>
                    </a:ext>
                  </a:extLst>
                </a:gridCol>
                <a:gridCol w="665976">
                  <a:extLst>
                    <a:ext uri="{9D8B030D-6E8A-4147-A177-3AD203B41FA5}">
                      <a16:colId xmlns:a16="http://schemas.microsoft.com/office/drawing/2014/main" val="20002"/>
                    </a:ext>
                  </a:extLst>
                </a:gridCol>
                <a:gridCol w="665976">
                  <a:extLst>
                    <a:ext uri="{9D8B030D-6E8A-4147-A177-3AD203B41FA5}">
                      <a16:colId xmlns:a16="http://schemas.microsoft.com/office/drawing/2014/main" val="20003"/>
                    </a:ext>
                  </a:extLst>
                </a:gridCol>
                <a:gridCol w="665976">
                  <a:extLst>
                    <a:ext uri="{9D8B030D-6E8A-4147-A177-3AD203B41FA5}">
                      <a16:colId xmlns:a16="http://schemas.microsoft.com/office/drawing/2014/main" val="20004"/>
                    </a:ext>
                  </a:extLst>
                </a:gridCol>
                <a:gridCol w="665976">
                  <a:extLst>
                    <a:ext uri="{9D8B030D-6E8A-4147-A177-3AD203B41FA5}">
                      <a16:colId xmlns:a16="http://schemas.microsoft.com/office/drawing/2014/main" val="20005"/>
                    </a:ext>
                  </a:extLst>
                </a:gridCol>
              </a:tblGrid>
              <a:tr h="277224">
                <a:tc>
                  <a:txBody>
                    <a:bodyPr/>
                    <a:lstStyle/>
                    <a:p>
                      <a:pPr algn="ctr"/>
                      <a:r>
                        <a:rPr lang="es-ES_tradnl" sz="800" b="0" i="0" dirty="0">
                          <a:latin typeface="Calibri" panose="020F0502020204030204" pitchFamily="34" charset="0"/>
                        </a:rPr>
                        <a:t>Nº</a:t>
                      </a:r>
                      <a:r>
                        <a:rPr lang="es-ES_tradnl" sz="800" baseline="0" dirty="0"/>
                        <a:t> </a:t>
                      </a:r>
                      <a:r>
                        <a:rPr lang="es-ES_tradnl" sz="800" dirty="0"/>
                        <a:t>Personas</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tc>
                  <a:txBody>
                    <a:bodyPr/>
                    <a:lstStyle/>
                    <a:p>
                      <a:pPr algn="ctr"/>
                      <a:r>
                        <a:rPr lang="es-ES_tradnl" sz="800" b="0" i="0" dirty="0">
                          <a:latin typeface="Calibri" panose="020F0502020204030204" pitchFamily="34" charset="0"/>
                        </a:rPr>
                        <a:t>Altura (m)</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tc>
                  <a:txBody>
                    <a:bodyPr/>
                    <a:lstStyle/>
                    <a:p>
                      <a:pPr algn="ctr"/>
                      <a:r>
                        <a:rPr lang="es-ES_tradnl" sz="800" b="0" i="0" dirty="0">
                          <a:latin typeface="Calibri" panose="020F0502020204030204" pitchFamily="34" charset="0"/>
                        </a:rPr>
                        <a:t>Peso (Kg.)</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tc>
                  <a:txBody>
                    <a:bodyPr/>
                    <a:lstStyle/>
                    <a:p>
                      <a:pPr algn="ctr"/>
                      <a:r>
                        <a:rPr lang="es-ES_tradnl" sz="800" b="0" i="0" dirty="0">
                          <a:latin typeface="Calibri" panose="020F0502020204030204" pitchFamily="34" charset="0"/>
                        </a:rPr>
                        <a:t>Nº</a:t>
                      </a:r>
                      <a:r>
                        <a:rPr lang="es-ES_tradnl" sz="800" baseline="0" dirty="0"/>
                        <a:t> </a:t>
                      </a:r>
                      <a:r>
                        <a:rPr lang="es-ES_tradnl" sz="800" dirty="0"/>
                        <a:t>Persona</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tc>
                  <a:txBody>
                    <a:bodyPr/>
                    <a:lstStyle/>
                    <a:p>
                      <a:pPr algn="ctr"/>
                      <a:r>
                        <a:rPr lang="es-ES_tradnl" sz="800" b="0" i="0" dirty="0">
                          <a:latin typeface="Calibri" panose="020F0502020204030204" pitchFamily="34" charset="0"/>
                        </a:rPr>
                        <a:t>Altura (m)</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tc>
                  <a:txBody>
                    <a:bodyPr/>
                    <a:lstStyle/>
                    <a:p>
                      <a:pPr algn="ctr"/>
                      <a:r>
                        <a:rPr lang="es-ES_tradnl" sz="800" b="0" i="0" dirty="0">
                          <a:latin typeface="Calibri" panose="020F0502020204030204" pitchFamily="34" charset="0"/>
                        </a:rPr>
                        <a:t>Peso (kg.)</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714FA0"/>
                    </a:solidFill>
                  </a:tcPr>
                </a:tc>
                <a:extLst>
                  <a:ext uri="{0D108BD9-81ED-4DB2-BD59-A6C34878D82A}">
                    <a16:rowId xmlns:a16="http://schemas.microsoft.com/office/drawing/2014/main" val="10000"/>
                  </a:ext>
                </a:extLst>
              </a:tr>
              <a:tr h="161560">
                <a:tc>
                  <a:txBody>
                    <a:bodyPr/>
                    <a:lstStyle/>
                    <a:p>
                      <a:pPr algn="ctr"/>
                      <a:r>
                        <a:rPr lang="es-ES_tradnl" sz="800" b="1" i="1" dirty="0">
                          <a:latin typeface="Calibri" panose="020F0502020204030204" pitchFamily="34" charset="0"/>
                        </a:rPr>
                        <a:t>001</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95.8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1" i="1" dirty="0">
                          <a:latin typeface="Calibri" panose="020F0502020204030204" pitchFamily="34" charset="0"/>
                        </a:rPr>
                        <a:t>026</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74.9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1"/>
                  </a:ext>
                </a:extLst>
              </a:tr>
              <a:tr h="161560">
                <a:tc>
                  <a:txBody>
                    <a:bodyPr/>
                    <a:lstStyle/>
                    <a:p>
                      <a:pPr algn="ctr"/>
                      <a:r>
                        <a:rPr lang="es-ES_tradnl" sz="800" b="1" i="1" dirty="0">
                          <a:latin typeface="Calibri" panose="020F0502020204030204" pitchFamily="34" charset="0"/>
                        </a:rPr>
                        <a:t>002</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80.5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1" i="1" dirty="0">
                          <a:latin typeface="Calibri" panose="020F0502020204030204" pitchFamily="34" charset="0"/>
                        </a:rPr>
                        <a:t>027</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88.1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2"/>
                  </a:ext>
                </a:extLst>
              </a:tr>
              <a:tr h="161560">
                <a:tc>
                  <a:txBody>
                    <a:bodyPr/>
                    <a:lstStyle/>
                    <a:p>
                      <a:pPr algn="ctr"/>
                      <a:r>
                        <a:rPr lang="es-ES_tradnl" sz="800" b="1" i="1" dirty="0">
                          <a:latin typeface="Calibri" panose="020F0502020204030204" pitchFamily="34" charset="0"/>
                        </a:rPr>
                        <a:t>003</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78.2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1" i="1" dirty="0">
                          <a:latin typeface="Calibri" panose="020F0502020204030204" pitchFamily="34" charset="0"/>
                        </a:rPr>
                        <a:t>028</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65.3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3"/>
                  </a:ext>
                </a:extLst>
              </a:tr>
              <a:tr h="161560">
                <a:tc>
                  <a:txBody>
                    <a:bodyPr/>
                    <a:lstStyle/>
                    <a:p>
                      <a:pPr algn="ctr"/>
                      <a:r>
                        <a:rPr lang="es-ES_tradnl" sz="800" b="1" i="1" dirty="0">
                          <a:latin typeface="Calibri" panose="020F0502020204030204" pitchFamily="34" charset="0"/>
                        </a:rPr>
                        <a:t>004</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77.4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029</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64.5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4"/>
                  </a:ext>
                </a:extLst>
              </a:tr>
              <a:tr h="161560">
                <a:tc>
                  <a:txBody>
                    <a:bodyPr/>
                    <a:lstStyle/>
                    <a:p>
                      <a:pPr algn="ctr"/>
                      <a:r>
                        <a:rPr lang="es-ES_tradnl" sz="800" b="1" i="1" dirty="0">
                          <a:latin typeface="Calibri" panose="020F0502020204030204" pitchFamily="34" charset="0"/>
                        </a:rPr>
                        <a:t>005</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82.6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030</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75.5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5"/>
                  </a:ext>
                </a:extLst>
              </a:tr>
              <a:tr h="161560">
                <a:tc>
                  <a:txBody>
                    <a:bodyPr/>
                    <a:lstStyle/>
                    <a:p>
                      <a:pPr algn="ctr"/>
                      <a:r>
                        <a:rPr lang="es-ES_tradnl" sz="800" b="1" i="1" dirty="0">
                          <a:latin typeface="Calibri" panose="020F0502020204030204" pitchFamily="34" charset="0"/>
                        </a:rPr>
                        <a:t>006</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87.8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031</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91.3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6"/>
                  </a:ext>
                </a:extLst>
              </a:tr>
              <a:tr h="161560">
                <a:tc>
                  <a:txBody>
                    <a:bodyPr/>
                    <a:lstStyle/>
                    <a:p>
                      <a:pPr algn="ctr"/>
                      <a:r>
                        <a:rPr lang="es-ES_tradnl" sz="800" b="1" i="1" dirty="0">
                          <a:latin typeface="Calibri" panose="020F0502020204030204" pitchFamily="34" charset="0"/>
                        </a:rPr>
                        <a:t>007</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1.57</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67.6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032</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66.6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7"/>
                  </a:ext>
                </a:extLst>
              </a:tr>
              <a:tr h="161560">
                <a:tc>
                  <a:txBody>
                    <a:bodyPr/>
                    <a:lstStyle/>
                    <a:p>
                      <a:pPr algn="ctr"/>
                      <a:r>
                        <a:rPr lang="es-ES_tradnl" sz="800" b="1" i="1" dirty="0">
                          <a:latin typeface="Calibri" panose="020F0502020204030204" pitchFamily="34" charset="0"/>
                        </a:rPr>
                        <a:t>008</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82.5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033</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76.8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8"/>
                  </a:ext>
                </a:extLst>
              </a:tr>
              <a:tr h="161560">
                <a:tc>
                  <a:txBody>
                    <a:bodyPr/>
                    <a:lstStyle/>
                    <a:p>
                      <a:pPr algn="ctr"/>
                      <a:r>
                        <a:rPr lang="es-ES_tradnl" sz="800" b="1" i="1" dirty="0">
                          <a:latin typeface="Calibri" panose="020F0502020204030204" pitchFamily="34" charset="0"/>
                        </a:rPr>
                        <a:t>009</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82.5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034</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80.2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09"/>
                  </a:ext>
                </a:extLst>
              </a:tr>
              <a:tr h="161560">
                <a:tc>
                  <a:txBody>
                    <a:bodyPr/>
                    <a:lstStyle/>
                    <a:p>
                      <a:pPr algn="ctr"/>
                      <a:r>
                        <a:rPr lang="es-ES_tradnl" sz="800" b="1" i="1" dirty="0">
                          <a:latin typeface="Calibri" panose="020F0502020204030204" pitchFamily="34" charset="0"/>
                        </a:rPr>
                        <a:t>010</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65.8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035</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97.6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0"/>
                  </a:ext>
                </a:extLst>
              </a:tr>
              <a:tr h="161560">
                <a:tc>
                  <a:txBody>
                    <a:bodyPr/>
                    <a:lstStyle/>
                    <a:p>
                      <a:pPr algn="ctr"/>
                      <a:r>
                        <a:rPr lang="es-ES_tradnl" sz="800" b="1" i="1" dirty="0">
                          <a:latin typeface="Calibri" panose="020F0502020204030204" pitchFamily="34" charset="0"/>
                        </a:rPr>
                        <a:t>011</a:t>
                      </a:r>
                      <a:endParaRPr lang="es-ES_tradnl" sz="800" b="1" i="1"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67.3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036</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1.67</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76.0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1"/>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012</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88.8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037</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58.0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2"/>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013</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93.7</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038</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95.2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3"/>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014</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82.9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039</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74.5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4"/>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015</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88.4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040</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71.8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5"/>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016</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69.0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041</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91.0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6"/>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017</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1.86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83.4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042</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62.1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7"/>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018</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89.1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043</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69.8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8"/>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019</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95.2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044</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64.6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19"/>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020</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79.1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045</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1.97</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90.0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0"/>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021</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61.6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046</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63.6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1"/>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022</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70.6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047</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62.6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2"/>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023</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1.75</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79.4</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048</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1.59</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67.8</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3"/>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024</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1.76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78.1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049</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1.57</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63.3</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4"/>
                  </a:ext>
                </a:extLst>
              </a:tr>
              <a:tr h="161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025</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2.00</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90.6</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800" b="1" i="1" dirty="0">
                          <a:latin typeface="Calibri" panose="020F0502020204030204" pitchFamily="34" charset="0"/>
                        </a:rPr>
                        <a:t>050</a:t>
                      </a:r>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1.61</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tc>
                  <a:txBody>
                    <a:bodyPr/>
                    <a:lstStyle/>
                    <a:p>
                      <a:pPr algn="ctr"/>
                      <a:r>
                        <a:rPr lang="es-ES_tradnl" sz="800" b="0" i="0" dirty="0">
                          <a:latin typeface="Calibri" panose="020F0502020204030204" pitchFamily="34" charset="0"/>
                        </a:rPr>
                        <a:t>65.2</a:t>
                      </a:r>
                      <a:endParaRPr lang="es-ES_tradnl" sz="800" dirty="0"/>
                    </a:p>
                  </a:txBody>
                  <a:tcPr marL="39837" marR="39837" marT="19918" marB="19918" anchor="ctr">
                    <a:lnL w="12700" cap="flat" cmpd="sng" algn="ctr">
                      <a:solidFill>
                        <a:srgbClr val="644792"/>
                      </a:solidFill>
                      <a:prstDash val="solid"/>
                      <a:round/>
                      <a:headEnd type="none" w="med" len="med"/>
                      <a:tailEnd type="none" w="med" len="med"/>
                    </a:lnL>
                    <a:lnR w="12700" cap="flat" cmpd="sng" algn="ctr">
                      <a:solidFill>
                        <a:srgbClr val="644792"/>
                      </a:solidFill>
                      <a:prstDash val="solid"/>
                      <a:round/>
                      <a:headEnd type="none" w="med" len="med"/>
                      <a:tailEnd type="none" w="med" len="med"/>
                    </a:lnR>
                    <a:lnT w="12700" cap="flat" cmpd="sng" algn="ctr">
                      <a:solidFill>
                        <a:srgbClr val="644792"/>
                      </a:solidFill>
                      <a:prstDash val="solid"/>
                      <a:round/>
                      <a:headEnd type="none" w="med" len="med"/>
                      <a:tailEnd type="none" w="med" len="med"/>
                    </a:lnT>
                    <a:lnB w="12700" cap="flat" cmpd="sng" algn="ctr">
                      <a:solidFill>
                        <a:srgbClr val="644792"/>
                      </a:solidFill>
                      <a:prstDash val="solid"/>
                      <a:round/>
                      <a:headEnd type="none" w="med" len="med"/>
                      <a:tailEnd type="none" w="med" len="med"/>
                    </a:lnB>
                    <a:solidFill>
                      <a:srgbClr val="E4DDED"/>
                    </a:solidFill>
                  </a:tcPr>
                </a:tc>
                <a:extLst>
                  <a:ext uri="{0D108BD9-81ED-4DB2-BD59-A6C34878D82A}">
                    <a16:rowId xmlns:a16="http://schemas.microsoft.com/office/drawing/2014/main" val="10025"/>
                  </a:ext>
                </a:extLst>
              </a:tr>
            </a:tbl>
          </a:graphicData>
        </a:graphic>
      </p:graphicFrame>
    </p:spTree>
    <p:custDataLst>
      <p:tags r:id="rId1"/>
    </p:custDataLst>
    <p:extLst>
      <p:ext uri="{BB962C8B-B14F-4D97-AF65-F5344CB8AC3E}">
        <p14:creationId xmlns:p14="http://schemas.microsoft.com/office/powerpoint/2010/main" val="2124085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1" name="Rectangle 5"/>
          <p:cNvSpPr/>
          <p:nvPr/>
        </p:nvSpPr>
        <p:spPr>
          <a:xfrm>
            <a:off x="508181" y="917756"/>
            <a:ext cx="7204493" cy="1061829"/>
          </a:xfrm>
          <a:prstGeom prst="rect">
            <a:avLst/>
          </a:prstGeom>
        </p:spPr>
        <p:txBody>
          <a:bodyPr wrap="square" lIns="0" tIns="0" rIns="0" bIns="0">
            <a:spAutoFit/>
          </a:bodyPr>
          <a:lstStyle/>
          <a:p>
            <a:pPr marL="222250" indent="-222250">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a:t>
            </a:r>
          </a:p>
          <a:p>
            <a:pPr marL="404813" indent="-180975">
              <a:buFont typeface="Arial" charset="0"/>
              <a:buChar char="•"/>
            </a:pPr>
            <a:r>
              <a:rPr lang="es-PE" sz="1600" b="1" dirty="0">
                <a:latin typeface="Calibri" charset="0"/>
                <a:ea typeface="Calibri" charset="0"/>
                <a:cs typeface="Calibri" charset="0"/>
              </a:rPr>
              <a:t>¿Qué nos muestra este gráfico? </a:t>
            </a:r>
            <a:br>
              <a:rPr lang="es-PE" sz="1600" b="1" dirty="0">
                <a:latin typeface="Calibri" charset="0"/>
                <a:ea typeface="Calibri" charset="0"/>
                <a:cs typeface="Calibri" charset="0"/>
              </a:rPr>
            </a:br>
            <a:r>
              <a:rPr lang="es-PE" sz="1600" dirty="0">
                <a:latin typeface="Calibri" charset="0"/>
                <a:ea typeface="Calibri" charset="0"/>
                <a:cs typeface="Calibri" charset="0"/>
              </a:rPr>
              <a:t>En primer lugar podemos observar que las personas de mayor altura tienen mayor peso, es decir parece haber una </a:t>
            </a:r>
            <a:r>
              <a:rPr lang="es-PE" sz="1600" b="1" dirty="0">
                <a:latin typeface="Calibri" charset="0"/>
                <a:ea typeface="Calibri" charset="0"/>
                <a:cs typeface="Calibri" charset="0"/>
              </a:rPr>
              <a:t>correlación positiva entre altura y peso.</a:t>
            </a:r>
          </a:p>
        </p:txBody>
      </p:sp>
      <p:grpSp>
        <p:nvGrpSpPr>
          <p:cNvPr id="5" name="Agrupar 4"/>
          <p:cNvGrpSpPr/>
          <p:nvPr/>
        </p:nvGrpSpPr>
        <p:grpSpPr>
          <a:xfrm>
            <a:off x="2321070" y="2261546"/>
            <a:ext cx="4501860" cy="3000745"/>
            <a:chOff x="2321070" y="2261546"/>
            <a:chExt cx="4501860" cy="3000745"/>
          </a:xfrm>
        </p:grpSpPr>
        <p:cxnSp>
          <p:nvCxnSpPr>
            <p:cNvPr id="12" name="Conector recto 11"/>
            <p:cNvCxnSpPr/>
            <p:nvPr/>
          </p:nvCxnSpPr>
          <p:spPr>
            <a:xfrm>
              <a:off x="6045961"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3943769"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4469948"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5519782"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2826610"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3386192"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4983162"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6675347"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bject 7"/>
            <p:cNvSpPr txBox="1"/>
            <p:nvPr/>
          </p:nvSpPr>
          <p:spPr>
            <a:xfrm>
              <a:off x="3694002" y="2261546"/>
              <a:ext cx="2110057" cy="210928"/>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21" name="Rectángulo 20"/>
            <p:cNvSpPr/>
            <p:nvPr/>
          </p:nvSpPr>
          <p:spPr>
            <a:xfrm>
              <a:off x="2819087" y="2573591"/>
              <a:ext cx="3859887" cy="2328907"/>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Elipse 21"/>
            <p:cNvSpPr/>
            <p:nvPr/>
          </p:nvSpPr>
          <p:spPr>
            <a:xfrm>
              <a:off x="3352787" y="451427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CuadroTexto 23"/>
            <p:cNvSpPr txBox="1"/>
            <p:nvPr/>
          </p:nvSpPr>
          <p:spPr>
            <a:xfrm>
              <a:off x="3231315"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1.5</a:t>
              </a:r>
              <a:endParaRPr lang="es-ES_tradnl" sz="700" dirty="0">
                <a:latin typeface="Calibri" charset="0"/>
                <a:ea typeface="Calibri" charset="0"/>
                <a:cs typeface="Calibri" charset="0"/>
              </a:endParaRPr>
            </a:p>
          </p:txBody>
        </p:sp>
        <p:sp>
          <p:nvSpPr>
            <p:cNvPr id="25" name="CuadroTexto 24"/>
            <p:cNvSpPr txBox="1"/>
            <p:nvPr/>
          </p:nvSpPr>
          <p:spPr>
            <a:xfrm>
              <a:off x="2666445" y="4982607"/>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1.4</a:t>
              </a:r>
              <a:endParaRPr lang="es-ES_tradnl" sz="700" dirty="0">
                <a:latin typeface="Calibri" charset="0"/>
                <a:ea typeface="Calibri" charset="0"/>
                <a:cs typeface="Calibri" charset="0"/>
              </a:endParaRPr>
            </a:p>
          </p:txBody>
        </p:sp>
        <p:sp>
          <p:nvSpPr>
            <p:cNvPr id="26" name="CuadroTexto 25"/>
            <p:cNvSpPr txBox="1"/>
            <p:nvPr/>
          </p:nvSpPr>
          <p:spPr>
            <a:xfrm>
              <a:off x="2476292" y="4840977"/>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50.0</a:t>
              </a:r>
            </a:p>
          </p:txBody>
        </p:sp>
        <p:sp>
          <p:nvSpPr>
            <p:cNvPr id="27" name="CuadroTexto 26"/>
            <p:cNvSpPr txBox="1"/>
            <p:nvPr/>
          </p:nvSpPr>
          <p:spPr>
            <a:xfrm>
              <a:off x="2476291" y="4443449"/>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60.0</a:t>
              </a:r>
            </a:p>
          </p:txBody>
        </p:sp>
        <p:sp>
          <p:nvSpPr>
            <p:cNvPr id="28" name="CuadroTexto 27"/>
            <p:cNvSpPr txBox="1"/>
            <p:nvPr/>
          </p:nvSpPr>
          <p:spPr>
            <a:xfrm>
              <a:off x="2476291" y="4056956"/>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70.0</a:t>
              </a:r>
            </a:p>
          </p:txBody>
        </p:sp>
        <p:sp>
          <p:nvSpPr>
            <p:cNvPr id="29" name="CuadroTexto 28"/>
            <p:cNvSpPr txBox="1"/>
            <p:nvPr/>
          </p:nvSpPr>
          <p:spPr>
            <a:xfrm>
              <a:off x="2469274" y="3664954"/>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80.0</a:t>
              </a:r>
            </a:p>
          </p:txBody>
        </p:sp>
        <p:sp>
          <p:nvSpPr>
            <p:cNvPr id="30" name="CuadroTexto 29"/>
            <p:cNvSpPr txBox="1"/>
            <p:nvPr/>
          </p:nvSpPr>
          <p:spPr>
            <a:xfrm>
              <a:off x="2462066" y="3257707"/>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90.0</a:t>
              </a:r>
            </a:p>
          </p:txBody>
        </p:sp>
        <p:sp>
          <p:nvSpPr>
            <p:cNvPr id="31" name="CuadroTexto 30"/>
            <p:cNvSpPr txBox="1"/>
            <p:nvPr/>
          </p:nvSpPr>
          <p:spPr>
            <a:xfrm>
              <a:off x="2462066" y="2494952"/>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110.0</a:t>
              </a:r>
            </a:p>
          </p:txBody>
        </p:sp>
        <p:sp>
          <p:nvSpPr>
            <p:cNvPr id="32" name="CuadroTexto 31"/>
            <p:cNvSpPr txBox="1"/>
            <p:nvPr/>
          </p:nvSpPr>
          <p:spPr>
            <a:xfrm>
              <a:off x="4413178" y="5121672"/>
              <a:ext cx="770753" cy="140619"/>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Altura (</a:t>
              </a:r>
              <a:r>
                <a:rPr lang="es-ES_tradnl" sz="800" b="1" dirty="0" err="1">
                  <a:latin typeface="Calibri" charset="0"/>
                  <a:ea typeface="Calibri" charset="0"/>
                  <a:cs typeface="Calibri" charset="0"/>
                </a:rPr>
                <a:t>mts</a:t>
              </a:r>
              <a:r>
                <a:rPr lang="es-ES_tradnl" sz="800" b="1" dirty="0">
                  <a:latin typeface="Calibri" charset="0"/>
                  <a:ea typeface="Calibri" charset="0"/>
                  <a:cs typeface="Calibri" charset="0"/>
                </a:rPr>
                <a:t>.)</a:t>
              </a:r>
            </a:p>
          </p:txBody>
        </p:sp>
        <p:sp>
          <p:nvSpPr>
            <p:cNvPr id="33" name="CuadroTexto 32"/>
            <p:cNvSpPr txBox="1"/>
            <p:nvPr/>
          </p:nvSpPr>
          <p:spPr>
            <a:xfrm rot="16200000">
              <a:off x="2108563" y="3776091"/>
              <a:ext cx="565633" cy="140619"/>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Peso (kgs)</a:t>
              </a:r>
            </a:p>
          </p:txBody>
        </p:sp>
        <p:cxnSp>
          <p:nvCxnSpPr>
            <p:cNvPr id="34" name="Conector angular 33"/>
            <p:cNvCxnSpPr/>
            <p:nvPr/>
          </p:nvCxnSpPr>
          <p:spPr>
            <a:xfrm>
              <a:off x="2819087" y="2573591"/>
              <a:ext cx="3859887" cy="2328907"/>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2739329" y="4891619"/>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2739329" y="4505916"/>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2739329" y="4120240"/>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2739329" y="3727329"/>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2739329" y="3317401"/>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2739329" y="2573591"/>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CuadroTexto 40"/>
            <p:cNvSpPr txBox="1"/>
            <p:nvPr/>
          </p:nvSpPr>
          <p:spPr>
            <a:xfrm>
              <a:off x="3796186"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1.6</a:t>
              </a:r>
            </a:p>
          </p:txBody>
        </p:sp>
        <p:sp>
          <p:nvSpPr>
            <p:cNvPr id="42" name="CuadroTexto 41"/>
            <p:cNvSpPr txBox="1"/>
            <p:nvPr/>
          </p:nvSpPr>
          <p:spPr>
            <a:xfrm>
              <a:off x="4322365"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1.7</a:t>
              </a:r>
            </a:p>
          </p:txBody>
        </p:sp>
        <p:sp>
          <p:nvSpPr>
            <p:cNvPr id="43" name="CuadroTexto 42"/>
            <p:cNvSpPr txBox="1"/>
            <p:nvPr/>
          </p:nvSpPr>
          <p:spPr>
            <a:xfrm>
              <a:off x="4846020"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1.8</a:t>
              </a:r>
              <a:endParaRPr lang="es-ES_tradnl" sz="700" dirty="0">
                <a:latin typeface="Calibri" charset="0"/>
                <a:ea typeface="Calibri" charset="0"/>
                <a:cs typeface="Calibri" charset="0"/>
              </a:endParaRPr>
            </a:p>
          </p:txBody>
        </p:sp>
        <p:sp>
          <p:nvSpPr>
            <p:cNvPr id="44" name="CuadroTexto 43"/>
            <p:cNvSpPr txBox="1"/>
            <p:nvPr/>
          </p:nvSpPr>
          <p:spPr>
            <a:xfrm>
              <a:off x="5372199"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1.9</a:t>
              </a:r>
            </a:p>
          </p:txBody>
        </p:sp>
        <p:sp>
          <p:nvSpPr>
            <p:cNvPr id="45" name="CuadroTexto 44"/>
            <p:cNvSpPr txBox="1"/>
            <p:nvPr/>
          </p:nvSpPr>
          <p:spPr>
            <a:xfrm>
              <a:off x="5898378"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2.0</a:t>
              </a:r>
              <a:endParaRPr lang="es-ES_tradnl" sz="700" dirty="0">
                <a:latin typeface="Calibri" charset="0"/>
                <a:ea typeface="Calibri" charset="0"/>
                <a:cs typeface="Calibri" charset="0"/>
              </a:endParaRPr>
            </a:p>
          </p:txBody>
        </p:sp>
        <p:sp>
          <p:nvSpPr>
            <p:cNvPr id="46" name="CuadroTexto 45"/>
            <p:cNvSpPr txBox="1"/>
            <p:nvPr/>
          </p:nvSpPr>
          <p:spPr>
            <a:xfrm>
              <a:off x="6527763"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2.1</a:t>
              </a:r>
              <a:endParaRPr lang="es-ES_tradnl" sz="700" dirty="0">
                <a:latin typeface="Calibri" charset="0"/>
                <a:ea typeface="Calibri" charset="0"/>
                <a:cs typeface="Calibri" charset="0"/>
              </a:endParaRPr>
            </a:p>
          </p:txBody>
        </p:sp>
        <p:sp>
          <p:nvSpPr>
            <p:cNvPr id="47" name="CuadroTexto 46"/>
            <p:cNvSpPr txBox="1"/>
            <p:nvPr/>
          </p:nvSpPr>
          <p:spPr>
            <a:xfrm>
              <a:off x="2462066" y="2901262"/>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100.0</a:t>
              </a:r>
            </a:p>
          </p:txBody>
        </p:sp>
        <p:cxnSp>
          <p:nvCxnSpPr>
            <p:cNvPr id="48" name="Conector recto 47"/>
            <p:cNvCxnSpPr/>
            <p:nvPr/>
          </p:nvCxnSpPr>
          <p:spPr>
            <a:xfrm>
              <a:off x="2739329" y="2960957"/>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Elipse 50"/>
            <p:cNvSpPr/>
            <p:nvPr/>
          </p:nvSpPr>
          <p:spPr>
            <a:xfrm>
              <a:off x="3600354" y="451427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2" name="Elipse 51"/>
            <p:cNvSpPr/>
            <p:nvPr/>
          </p:nvSpPr>
          <p:spPr>
            <a:xfrm>
              <a:off x="3802237" y="448232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3" name="Elipse 52"/>
            <p:cNvSpPr/>
            <p:nvPr/>
          </p:nvSpPr>
          <p:spPr>
            <a:xfrm>
              <a:off x="3923180" y="441733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4" name="Elipse 53"/>
            <p:cNvSpPr/>
            <p:nvPr/>
          </p:nvSpPr>
          <p:spPr>
            <a:xfrm>
              <a:off x="3828347" y="437448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5" name="Elipse 54"/>
            <p:cNvSpPr/>
            <p:nvPr/>
          </p:nvSpPr>
          <p:spPr>
            <a:xfrm>
              <a:off x="3780553" y="439289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7" name="Elipse 56"/>
            <p:cNvSpPr/>
            <p:nvPr/>
          </p:nvSpPr>
          <p:spPr>
            <a:xfrm>
              <a:off x="3726200" y="437448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8" name="Elipse 57"/>
            <p:cNvSpPr/>
            <p:nvPr/>
          </p:nvSpPr>
          <p:spPr>
            <a:xfrm>
              <a:off x="3808407" y="426667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9" name="Elipse 58"/>
            <p:cNvSpPr/>
            <p:nvPr/>
          </p:nvSpPr>
          <p:spPr>
            <a:xfrm>
              <a:off x="3545850" y="432650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0" name="Elipse 59"/>
            <p:cNvSpPr/>
            <p:nvPr/>
          </p:nvSpPr>
          <p:spPr>
            <a:xfrm>
              <a:off x="3617522" y="425083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1" name="Elipse 60"/>
            <p:cNvSpPr/>
            <p:nvPr/>
          </p:nvSpPr>
          <p:spPr>
            <a:xfrm>
              <a:off x="4008432" y="42850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2" name="Elipse 61"/>
            <p:cNvSpPr/>
            <p:nvPr/>
          </p:nvSpPr>
          <p:spPr>
            <a:xfrm>
              <a:off x="4130273" y="431889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3" name="Elipse 62"/>
            <p:cNvSpPr/>
            <p:nvPr/>
          </p:nvSpPr>
          <p:spPr>
            <a:xfrm>
              <a:off x="4156236" y="427479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4" name="Elipse 63"/>
            <p:cNvSpPr/>
            <p:nvPr/>
          </p:nvSpPr>
          <p:spPr>
            <a:xfrm>
              <a:off x="3994784" y="420000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5" name="Elipse 64"/>
            <p:cNvSpPr/>
            <p:nvPr/>
          </p:nvSpPr>
          <p:spPr>
            <a:xfrm>
              <a:off x="4058206" y="41691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6" name="Elipse 65"/>
            <p:cNvSpPr/>
            <p:nvPr/>
          </p:nvSpPr>
          <p:spPr>
            <a:xfrm>
              <a:off x="3937747" y="41691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7" name="Elipse 66"/>
            <p:cNvSpPr/>
            <p:nvPr/>
          </p:nvSpPr>
          <p:spPr>
            <a:xfrm>
              <a:off x="4140100" y="405251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8" name="Elipse 67"/>
            <p:cNvSpPr/>
            <p:nvPr/>
          </p:nvSpPr>
          <p:spPr>
            <a:xfrm>
              <a:off x="4270144" y="406625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9" name="Elipse 68"/>
            <p:cNvSpPr/>
            <p:nvPr/>
          </p:nvSpPr>
          <p:spPr>
            <a:xfrm>
              <a:off x="4354535" y="4030946"/>
              <a:ext cx="115413" cy="4571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0" name="Elipse 69"/>
            <p:cNvSpPr/>
            <p:nvPr/>
          </p:nvSpPr>
          <p:spPr>
            <a:xfrm>
              <a:off x="4498483" y="397872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p:cNvSpPr/>
            <p:nvPr/>
          </p:nvSpPr>
          <p:spPr>
            <a:xfrm>
              <a:off x="4491465" y="409236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Elipse 71"/>
            <p:cNvSpPr/>
            <p:nvPr/>
          </p:nvSpPr>
          <p:spPr>
            <a:xfrm>
              <a:off x="4555294" y="412060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Elipse 72"/>
            <p:cNvSpPr/>
            <p:nvPr/>
          </p:nvSpPr>
          <p:spPr>
            <a:xfrm>
              <a:off x="4562028" y="417549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Elipse 73"/>
            <p:cNvSpPr/>
            <p:nvPr/>
          </p:nvSpPr>
          <p:spPr>
            <a:xfrm>
              <a:off x="4643258" y="419221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4842593" y="405431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6" name="Elipse 75"/>
            <p:cNvSpPr/>
            <p:nvPr/>
          </p:nvSpPr>
          <p:spPr>
            <a:xfrm>
              <a:off x="4930941" y="403693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4990176" y="400029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8" name="Elipse 77"/>
            <p:cNvSpPr/>
            <p:nvPr/>
          </p:nvSpPr>
          <p:spPr>
            <a:xfrm>
              <a:off x="4772443" y="389769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4699167" y="387158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0" name="Elipse 79"/>
            <p:cNvSpPr/>
            <p:nvPr/>
          </p:nvSpPr>
          <p:spPr>
            <a:xfrm>
              <a:off x="4605469" y="373577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4904830" y="373173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Elipse 81"/>
            <p:cNvSpPr/>
            <p:nvPr/>
          </p:nvSpPr>
          <p:spPr>
            <a:xfrm>
              <a:off x="5115076" y="376554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Elipse 82"/>
            <p:cNvSpPr/>
            <p:nvPr/>
          </p:nvSpPr>
          <p:spPr>
            <a:xfrm>
              <a:off x="5616110" y="365877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Elipse 83"/>
            <p:cNvSpPr/>
            <p:nvPr/>
          </p:nvSpPr>
          <p:spPr>
            <a:xfrm>
              <a:off x="5726438" y="356358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Elipse 84"/>
            <p:cNvSpPr/>
            <p:nvPr/>
          </p:nvSpPr>
          <p:spPr>
            <a:xfrm>
              <a:off x="5726438" y="362280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5563337" y="348157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Elipse 86"/>
            <p:cNvSpPr/>
            <p:nvPr/>
          </p:nvSpPr>
          <p:spPr>
            <a:xfrm>
              <a:off x="5615145" y="340850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8" name="Elipse 87"/>
            <p:cNvSpPr/>
            <p:nvPr/>
          </p:nvSpPr>
          <p:spPr>
            <a:xfrm>
              <a:off x="5429987" y="347424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5353994" y="347465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Elipse 89"/>
            <p:cNvSpPr/>
            <p:nvPr/>
          </p:nvSpPr>
          <p:spPr>
            <a:xfrm>
              <a:off x="5387399" y="341574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1" name="Elipse 90"/>
            <p:cNvSpPr/>
            <p:nvPr/>
          </p:nvSpPr>
          <p:spPr>
            <a:xfrm>
              <a:off x="5427732" y="338748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2" name="Elipse 91"/>
            <p:cNvSpPr/>
            <p:nvPr/>
          </p:nvSpPr>
          <p:spPr>
            <a:xfrm>
              <a:off x="5475161" y="331543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3" name="Elipse 92"/>
            <p:cNvSpPr/>
            <p:nvPr/>
          </p:nvSpPr>
          <p:spPr>
            <a:xfrm>
              <a:off x="5800438" y="334207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4" name="Elipse 93"/>
            <p:cNvSpPr/>
            <p:nvPr/>
          </p:nvSpPr>
          <p:spPr>
            <a:xfrm>
              <a:off x="5884780" y="321353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5" name="Elipse 94"/>
            <p:cNvSpPr/>
            <p:nvPr/>
          </p:nvSpPr>
          <p:spPr>
            <a:xfrm>
              <a:off x="6193545" y="318307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6" name="Elipse 95"/>
            <p:cNvSpPr/>
            <p:nvPr/>
          </p:nvSpPr>
          <p:spPr>
            <a:xfrm>
              <a:off x="6060769" y="296445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custDataLst>
      <p:tags r:id="rId1"/>
    </p:custDataLst>
    <p:extLst>
      <p:ext uri="{BB962C8B-B14F-4D97-AF65-F5344CB8AC3E}">
        <p14:creationId xmlns:p14="http://schemas.microsoft.com/office/powerpoint/2010/main" val="406762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p:nvPr/>
        </p:nvSpPr>
        <p:spPr>
          <a:xfrm>
            <a:off x="503238" y="917434"/>
            <a:ext cx="7204493" cy="1061829"/>
          </a:xfrm>
          <a:prstGeom prst="rect">
            <a:avLst/>
          </a:prstGeom>
        </p:spPr>
        <p:txBody>
          <a:bodyPr wrap="square" lIns="0" tIns="0" rIns="0" bIns="0">
            <a:spAutoFit/>
          </a:bodyPr>
          <a:lstStyle/>
          <a:p>
            <a:pPr marL="225425" indent="-225425">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a:t>
            </a:r>
          </a:p>
          <a:p>
            <a:pPr marL="406400" indent="-180975">
              <a:spcAft>
                <a:spcPts val="600"/>
              </a:spcAft>
              <a:buFont typeface="Arial" charset="0"/>
              <a:buChar char="•"/>
            </a:pPr>
            <a:r>
              <a:rPr lang="es-ES" sz="1600" dirty="0">
                <a:latin typeface="Calibri" charset="0"/>
                <a:ea typeface="Calibri" charset="0"/>
                <a:cs typeface="Calibri" charset="0"/>
              </a:rPr>
              <a:t>Pero un hombre bajito y gordo puede pesar más que otro alto y flaco. Esto es así porque no hay una correlación total y absoluta entre las variables altura y peso. Para cada altura hay personas de distinto peso:</a:t>
            </a:r>
            <a:endParaRPr lang="es-PE" sz="1600" dirty="0">
              <a:latin typeface="Calibri" charset="0"/>
              <a:ea typeface="Calibri" charset="0"/>
              <a:cs typeface="Calibri" charset="0"/>
            </a:endParaRPr>
          </a:p>
        </p:txBody>
      </p:sp>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grpSp>
        <p:nvGrpSpPr>
          <p:cNvPr id="12" name="Agrupar 11"/>
          <p:cNvGrpSpPr/>
          <p:nvPr/>
        </p:nvGrpSpPr>
        <p:grpSpPr>
          <a:xfrm>
            <a:off x="2321070" y="2261546"/>
            <a:ext cx="4501860" cy="3000745"/>
            <a:chOff x="2321070" y="2261546"/>
            <a:chExt cx="4501860" cy="3000745"/>
          </a:xfrm>
        </p:grpSpPr>
        <p:cxnSp>
          <p:nvCxnSpPr>
            <p:cNvPr id="13" name="Conector recto 12"/>
            <p:cNvCxnSpPr/>
            <p:nvPr/>
          </p:nvCxnSpPr>
          <p:spPr>
            <a:xfrm>
              <a:off x="6045961"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3943769"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4469948"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5519782"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826610"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3386192" y="4845209"/>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4983162"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6675347" y="4842013"/>
              <a:ext cx="0" cy="1209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bject 7"/>
            <p:cNvSpPr txBox="1"/>
            <p:nvPr/>
          </p:nvSpPr>
          <p:spPr>
            <a:xfrm>
              <a:off x="3694002" y="2261546"/>
              <a:ext cx="2110057" cy="210928"/>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22" name="Rectángulo 21"/>
            <p:cNvSpPr/>
            <p:nvPr/>
          </p:nvSpPr>
          <p:spPr>
            <a:xfrm>
              <a:off x="2819087" y="2573591"/>
              <a:ext cx="3859887" cy="2328907"/>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Elipse 22"/>
            <p:cNvSpPr/>
            <p:nvPr/>
          </p:nvSpPr>
          <p:spPr>
            <a:xfrm>
              <a:off x="3352787" y="451427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CuadroTexto 23"/>
            <p:cNvSpPr txBox="1"/>
            <p:nvPr/>
          </p:nvSpPr>
          <p:spPr>
            <a:xfrm>
              <a:off x="3231315"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1.5</a:t>
              </a:r>
              <a:endParaRPr lang="es-ES_tradnl" sz="700" dirty="0">
                <a:latin typeface="Calibri" charset="0"/>
                <a:ea typeface="Calibri" charset="0"/>
                <a:cs typeface="Calibri" charset="0"/>
              </a:endParaRPr>
            </a:p>
          </p:txBody>
        </p:sp>
        <p:sp>
          <p:nvSpPr>
            <p:cNvPr id="25" name="CuadroTexto 24"/>
            <p:cNvSpPr txBox="1"/>
            <p:nvPr/>
          </p:nvSpPr>
          <p:spPr>
            <a:xfrm>
              <a:off x="2666445" y="4982607"/>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1.4</a:t>
              </a:r>
              <a:endParaRPr lang="es-ES_tradnl" sz="700" dirty="0">
                <a:latin typeface="Calibri" charset="0"/>
                <a:ea typeface="Calibri" charset="0"/>
                <a:cs typeface="Calibri" charset="0"/>
              </a:endParaRPr>
            </a:p>
          </p:txBody>
        </p:sp>
        <p:sp>
          <p:nvSpPr>
            <p:cNvPr id="26" name="CuadroTexto 25"/>
            <p:cNvSpPr txBox="1"/>
            <p:nvPr/>
          </p:nvSpPr>
          <p:spPr>
            <a:xfrm>
              <a:off x="2476292" y="4840977"/>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50.0</a:t>
              </a:r>
            </a:p>
          </p:txBody>
        </p:sp>
        <p:sp>
          <p:nvSpPr>
            <p:cNvPr id="27" name="CuadroTexto 26"/>
            <p:cNvSpPr txBox="1"/>
            <p:nvPr/>
          </p:nvSpPr>
          <p:spPr>
            <a:xfrm>
              <a:off x="2476291" y="4443449"/>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60.0</a:t>
              </a:r>
            </a:p>
          </p:txBody>
        </p:sp>
        <p:sp>
          <p:nvSpPr>
            <p:cNvPr id="28" name="CuadroTexto 27"/>
            <p:cNvSpPr txBox="1"/>
            <p:nvPr/>
          </p:nvSpPr>
          <p:spPr>
            <a:xfrm>
              <a:off x="2476291" y="4056956"/>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70.0</a:t>
              </a:r>
            </a:p>
          </p:txBody>
        </p:sp>
        <p:sp>
          <p:nvSpPr>
            <p:cNvPr id="29" name="CuadroTexto 28"/>
            <p:cNvSpPr txBox="1"/>
            <p:nvPr/>
          </p:nvSpPr>
          <p:spPr>
            <a:xfrm>
              <a:off x="2469274" y="3664954"/>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80.0</a:t>
              </a:r>
            </a:p>
          </p:txBody>
        </p:sp>
        <p:sp>
          <p:nvSpPr>
            <p:cNvPr id="30" name="CuadroTexto 29"/>
            <p:cNvSpPr txBox="1"/>
            <p:nvPr/>
          </p:nvSpPr>
          <p:spPr>
            <a:xfrm>
              <a:off x="2462066" y="3257707"/>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90.0</a:t>
              </a:r>
            </a:p>
          </p:txBody>
        </p:sp>
        <p:sp>
          <p:nvSpPr>
            <p:cNvPr id="31" name="CuadroTexto 30"/>
            <p:cNvSpPr txBox="1"/>
            <p:nvPr/>
          </p:nvSpPr>
          <p:spPr>
            <a:xfrm>
              <a:off x="2462066" y="2494952"/>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110.0</a:t>
              </a:r>
            </a:p>
          </p:txBody>
        </p:sp>
        <p:sp>
          <p:nvSpPr>
            <p:cNvPr id="32" name="CuadroTexto 31"/>
            <p:cNvSpPr txBox="1"/>
            <p:nvPr/>
          </p:nvSpPr>
          <p:spPr>
            <a:xfrm>
              <a:off x="4413178" y="5121672"/>
              <a:ext cx="770753" cy="140619"/>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Altura (</a:t>
              </a:r>
              <a:r>
                <a:rPr lang="es-ES_tradnl" sz="800" b="1" dirty="0" err="1">
                  <a:latin typeface="Calibri" charset="0"/>
                  <a:ea typeface="Calibri" charset="0"/>
                  <a:cs typeface="Calibri" charset="0"/>
                </a:rPr>
                <a:t>mts</a:t>
              </a:r>
              <a:r>
                <a:rPr lang="es-ES_tradnl" sz="800" b="1" dirty="0">
                  <a:latin typeface="Calibri" charset="0"/>
                  <a:ea typeface="Calibri" charset="0"/>
                  <a:cs typeface="Calibri" charset="0"/>
                </a:rPr>
                <a:t>.)</a:t>
              </a:r>
            </a:p>
          </p:txBody>
        </p:sp>
        <p:sp>
          <p:nvSpPr>
            <p:cNvPr id="33" name="CuadroTexto 32"/>
            <p:cNvSpPr txBox="1"/>
            <p:nvPr/>
          </p:nvSpPr>
          <p:spPr>
            <a:xfrm rot="16200000">
              <a:off x="2108563" y="3776091"/>
              <a:ext cx="565633" cy="140619"/>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Peso (kgs)</a:t>
              </a:r>
            </a:p>
          </p:txBody>
        </p:sp>
        <p:cxnSp>
          <p:nvCxnSpPr>
            <p:cNvPr id="34" name="Conector angular 33"/>
            <p:cNvCxnSpPr/>
            <p:nvPr/>
          </p:nvCxnSpPr>
          <p:spPr>
            <a:xfrm>
              <a:off x="2819087" y="2573591"/>
              <a:ext cx="3859887" cy="2328907"/>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2739329" y="4891619"/>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2739329" y="4505916"/>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2739329" y="4120240"/>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2739329" y="3727329"/>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2739329" y="3317401"/>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2739329" y="2573591"/>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CuadroTexto 40"/>
            <p:cNvSpPr txBox="1"/>
            <p:nvPr/>
          </p:nvSpPr>
          <p:spPr>
            <a:xfrm>
              <a:off x="3796186"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1.6</a:t>
              </a:r>
            </a:p>
          </p:txBody>
        </p:sp>
        <p:sp>
          <p:nvSpPr>
            <p:cNvPr id="42" name="CuadroTexto 41"/>
            <p:cNvSpPr txBox="1"/>
            <p:nvPr/>
          </p:nvSpPr>
          <p:spPr>
            <a:xfrm>
              <a:off x="4322365"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1.7</a:t>
              </a:r>
            </a:p>
          </p:txBody>
        </p:sp>
        <p:sp>
          <p:nvSpPr>
            <p:cNvPr id="43" name="CuadroTexto 42"/>
            <p:cNvSpPr txBox="1"/>
            <p:nvPr/>
          </p:nvSpPr>
          <p:spPr>
            <a:xfrm>
              <a:off x="4846020"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1.8</a:t>
              </a:r>
              <a:endParaRPr lang="es-ES_tradnl" sz="700" dirty="0">
                <a:latin typeface="Calibri" charset="0"/>
                <a:ea typeface="Calibri" charset="0"/>
                <a:cs typeface="Calibri" charset="0"/>
              </a:endParaRPr>
            </a:p>
          </p:txBody>
        </p:sp>
        <p:sp>
          <p:nvSpPr>
            <p:cNvPr id="44" name="CuadroTexto 43"/>
            <p:cNvSpPr txBox="1"/>
            <p:nvPr/>
          </p:nvSpPr>
          <p:spPr>
            <a:xfrm>
              <a:off x="5372199" y="4976500"/>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1.9</a:t>
              </a:r>
            </a:p>
          </p:txBody>
        </p:sp>
        <p:sp>
          <p:nvSpPr>
            <p:cNvPr id="45" name="CuadroTexto 44"/>
            <p:cNvSpPr txBox="1"/>
            <p:nvPr/>
          </p:nvSpPr>
          <p:spPr>
            <a:xfrm>
              <a:off x="5898378"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2.0</a:t>
              </a:r>
              <a:endParaRPr lang="es-ES_tradnl" sz="700" dirty="0">
                <a:latin typeface="Calibri" charset="0"/>
                <a:ea typeface="Calibri" charset="0"/>
                <a:cs typeface="Calibri" charset="0"/>
              </a:endParaRPr>
            </a:p>
          </p:txBody>
        </p:sp>
        <p:sp>
          <p:nvSpPr>
            <p:cNvPr id="46" name="CuadroTexto 45"/>
            <p:cNvSpPr txBox="1"/>
            <p:nvPr/>
          </p:nvSpPr>
          <p:spPr>
            <a:xfrm>
              <a:off x="6527763" y="4976500"/>
              <a:ext cx="295167" cy="123042"/>
            </a:xfrm>
            <a:prstGeom prst="rect">
              <a:avLst/>
            </a:prstGeom>
            <a:noFill/>
          </p:spPr>
          <p:txBody>
            <a:bodyPr wrap="square" lIns="0" tIns="0" rIns="0" bIns="0" rtlCol="0">
              <a:spAutoFit/>
            </a:bodyPr>
            <a:lstStyle/>
            <a:p>
              <a:pPr algn="ctr"/>
              <a:r>
                <a:rPr lang="es-ES_tradnl" sz="700">
                  <a:latin typeface="Calibri" charset="0"/>
                  <a:ea typeface="Calibri" charset="0"/>
                  <a:cs typeface="Calibri" charset="0"/>
                </a:rPr>
                <a:t>2.1</a:t>
              </a:r>
              <a:endParaRPr lang="es-ES_tradnl" sz="700" dirty="0">
                <a:latin typeface="Calibri" charset="0"/>
                <a:ea typeface="Calibri" charset="0"/>
                <a:cs typeface="Calibri" charset="0"/>
              </a:endParaRPr>
            </a:p>
          </p:txBody>
        </p:sp>
        <p:sp>
          <p:nvSpPr>
            <p:cNvPr id="47" name="CuadroTexto 46"/>
            <p:cNvSpPr txBox="1"/>
            <p:nvPr/>
          </p:nvSpPr>
          <p:spPr>
            <a:xfrm>
              <a:off x="2462066" y="2901262"/>
              <a:ext cx="295167" cy="123042"/>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100.0</a:t>
              </a:r>
            </a:p>
          </p:txBody>
        </p:sp>
        <p:cxnSp>
          <p:nvCxnSpPr>
            <p:cNvPr id="48" name="Conector recto 47"/>
            <p:cNvCxnSpPr/>
            <p:nvPr/>
          </p:nvCxnSpPr>
          <p:spPr>
            <a:xfrm>
              <a:off x="2739329" y="2960957"/>
              <a:ext cx="797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Elipse 48"/>
            <p:cNvSpPr/>
            <p:nvPr/>
          </p:nvSpPr>
          <p:spPr>
            <a:xfrm>
              <a:off x="3600354" y="451427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0" name="Elipse 49"/>
            <p:cNvSpPr/>
            <p:nvPr/>
          </p:nvSpPr>
          <p:spPr>
            <a:xfrm>
              <a:off x="3802237" y="448232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1" name="Elipse 50"/>
            <p:cNvSpPr/>
            <p:nvPr/>
          </p:nvSpPr>
          <p:spPr>
            <a:xfrm>
              <a:off x="3923180" y="441733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2" name="Elipse 51"/>
            <p:cNvSpPr/>
            <p:nvPr/>
          </p:nvSpPr>
          <p:spPr>
            <a:xfrm>
              <a:off x="3828347" y="437448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3" name="Elipse 52"/>
            <p:cNvSpPr/>
            <p:nvPr/>
          </p:nvSpPr>
          <p:spPr>
            <a:xfrm>
              <a:off x="3780553" y="439289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4" name="Elipse 53"/>
            <p:cNvSpPr/>
            <p:nvPr/>
          </p:nvSpPr>
          <p:spPr>
            <a:xfrm>
              <a:off x="3726200" y="437448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5" name="Elipse 54"/>
            <p:cNvSpPr/>
            <p:nvPr/>
          </p:nvSpPr>
          <p:spPr>
            <a:xfrm>
              <a:off x="3808407" y="4266671"/>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6" name="Elipse 55"/>
            <p:cNvSpPr/>
            <p:nvPr/>
          </p:nvSpPr>
          <p:spPr>
            <a:xfrm>
              <a:off x="3545850" y="432650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7" name="Elipse 56"/>
            <p:cNvSpPr/>
            <p:nvPr/>
          </p:nvSpPr>
          <p:spPr>
            <a:xfrm>
              <a:off x="3617522" y="425083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8" name="Elipse 57"/>
            <p:cNvSpPr/>
            <p:nvPr/>
          </p:nvSpPr>
          <p:spPr>
            <a:xfrm>
              <a:off x="4008432" y="42850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9" name="Elipse 58"/>
            <p:cNvSpPr/>
            <p:nvPr/>
          </p:nvSpPr>
          <p:spPr>
            <a:xfrm>
              <a:off x="4130273" y="431889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0" name="Elipse 59"/>
            <p:cNvSpPr/>
            <p:nvPr/>
          </p:nvSpPr>
          <p:spPr>
            <a:xfrm>
              <a:off x="4156236" y="427479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1" name="Elipse 60"/>
            <p:cNvSpPr/>
            <p:nvPr/>
          </p:nvSpPr>
          <p:spPr>
            <a:xfrm>
              <a:off x="3994784" y="420000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2" name="Elipse 61"/>
            <p:cNvSpPr/>
            <p:nvPr/>
          </p:nvSpPr>
          <p:spPr>
            <a:xfrm>
              <a:off x="4058206" y="41691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3" name="Elipse 62"/>
            <p:cNvSpPr/>
            <p:nvPr/>
          </p:nvSpPr>
          <p:spPr>
            <a:xfrm>
              <a:off x="3937747" y="416914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4" name="Elipse 63"/>
            <p:cNvSpPr/>
            <p:nvPr/>
          </p:nvSpPr>
          <p:spPr>
            <a:xfrm>
              <a:off x="4140100" y="405251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5" name="Elipse 64"/>
            <p:cNvSpPr/>
            <p:nvPr/>
          </p:nvSpPr>
          <p:spPr>
            <a:xfrm>
              <a:off x="4270144" y="406625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6" name="Elipse 65"/>
            <p:cNvSpPr/>
            <p:nvPr/>
          </p:nvSpPr>
          <p:spPr>
            <a:xfrm>
              <a:off x="4354535" y="4030946"/>
              <a:ext cx="115413" cy="4571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7" name="Elipse 66"/>
            <p:cNvSpPr/>
            <p:nvPr/>
          </p:nvSpPr>
          <p:spPr>
            <a:xfrm>
              <a:off x="4498483" y="397872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8" name="Elipse 67"/>
            <p:cNvSpPr/>
            <p:nvPr/>
          </p:nvSpPr>
          <p:spPr>
            <a:xfrm>
              <a:off x="4491465" y="409236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9" name="Elipse 68"/>
            <p:cNvSpPr/>
            <p:nvPr/>
          </p:nvSpPr>
          <p:spPr>
            <a:xfrm>
              <a:off x="4555294" y="412060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0" name="Elipse 69"/>
            <p:cNvSpPr/>
            <p:nvPr/>
          </p:nvSpPr>
          <p:spPr>
            <a:xfrm>
              <a:off x="4562028" y="417549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p:cNvSpPr/>
            <p:nvPr/>
          </p:nvSpPr>
          <p:spPr>
            <a:xfrm>
              <a:off x="4643258" y="419221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Elipse 71"/>
            <p:cNvSpPr/>
            <p:nvPr/>
          </p:nvSpPr>
          <p:spPr>
            <a:xfrm>
              <a:off x="4842593" y="405431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Elipse 72"/>
            <p:cNvSpPr/>
            <p:nvPr/>
          </p:nvSpPr>
          <p:spPr>
            <a:xfrm>
              <a:off x="4930941" y="403693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Elipse 73"/>
            <p:cNvSpPr/>
            <p:nvPr/>
          </p:nvSpPr>
          <p:spPr>
            <a:xfrm>
              <a:off x="4990176" y="400029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4772443" y="389769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6" name="Elipse 75"/>
            <p:cNvSpPr/>
            <p:nvPr/>
          </p:nvSpPr>
          <p:spPr>
            <a:xfrm>
              <a:off x="4699167" y="387158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4605469" y="373577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8" name="Elipse 77"/>
            <p:cNvSpPr/>
            <p:nvPr/>
          </p:nvSpPr>
          <p:spPr>
            <a:xfrm>
              <a:off x="4904830" y="373173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5115076" y="376554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0" name="Elipse 79"/>
            <p:cNvSpPr/>
            <p:nvPr/>
          </p:nvSpPr>
          <p:spPr>
            <a:xfrm>
              <a:off x="5616110" y="365877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5726438" y="356358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Elipse 81"/>
            <p:cNvSpPr/>
            <p:nvPr/>
          </p:nvSpPr>
          <p:spPr>
            <a:xfrm>
              <a:off x="5726438" y="3622805"/>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Elipse 82"/>
            <p:cNvSpPr/>
            <p:nvPr/>
          </p:nvSpPr>
          <p:spPr>
            <a:xfrm>
              <a:off x="5563337" y="348157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Elipse 83"/>
            <p:cNvSpPr/>
            <p:nvPr/>
          </p:nvSpPr>
          <p:spPr>
            <a:xfrm>
              <a:off x="5615145" y="340850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Elipse 84"/>
            <p:cNvSpPr/>
            <p:nvPr/>
          </p:nvSpPr>
          <p:spPr>
            <a:xfrm>
              <a:off x="5429987" y="3474246"/>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5353994" y="347465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Elipse 86"/>
            <p:cNvSpPr/>
            <p:nvPr/>
          </p:nvSpPr>
          <p:spPr>
            <a:xfrm>
              <a:off x="5387399" y="341574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8" name="Elipse 87"/>
            <p:cNvSpPr/>
            <p:nvPr/>
          </p:nvSpPr>
          <p:spPr>
            <a:xfrm>
              <a:off x="5427732" y="3387488"/>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5475161" y="3315430"/>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Elipse 89"/>
            <p:cNvSpPr/>
            <p:nvPr/>
          </p:nvSpPr>
          <p:spPr>
            <a:xfrm>
              <a:off x="5800438" y="3342072"/>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1" name="Elipse 90"/>
            <p:cNvSpPr/>
            <p:nvPr/>
          </p:nvSpPr>
          <p:spPr>
            <a:xfrm>
              <a:off x="5884780" y="3213533"/>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2" name="Elipse 91"/>
            <p:cNvSpPr/>
            <p:nvPr/>
          </p:nvSpPr>
          <p:spPr>
            <a:xfrm>
              <a:off x="6193545" y="3183074"/>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3" name="Elipse 92"/>
            <p:cNvSpPr/>
            <p:nvPr/>
          </p:nvSpPr>
          <p:spPr>
            <a:xfrm>
              <a:off x="6060769" y="2964459"/>
              <a:ext cx="52221" cy="52221"/>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3" name="Cerrar llave 2"/>
          <p:cNvSpPr/>
          <p:nvPr/>
        </p:nvSpPr>
        <p:spPr>
          <a:xfrm>
            <a:off x="4714009" y="3972791"/>
            <a:ext cx="62346" cy="412173"/>
          </a:xfrm>
          <a:prstGeom prst="rightBrace">
            <a:avLst/>
          </a:prstGeom>
          <a:ln>
            <a:solidFill>
              <a:srgbClr val="714F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latin typeface="Calibri" panose="020F0502020204030204" pitchFamily="34" charset="0"/>
            </a:endParaRPr>
          </a:p>
        </p:txBody>
      </p:sp>
      <p:sp>
        <p:nvSpPr>
          <p:cNvPr id="94" name="Llamada rectangular redondeada 93"/>
          <p:cNvSpPr/>
          <p:nvPr/>
        </p:nvSpPr>
        <p:spPr>
          <a:xfrm>
            <a:off x="5200816" y="3972791"/>
            <a:ext cx="1071265" cy="728202"/>
          </a:xfrm>
          <a:prstGeom prst="wedgeRoundRectCallout">
            <a:avLst>
              <a:gd name="adj1" fmla="val -82968"/>
              <a:gd name="adj2" fmla="val -21196"/>
              <a:gd name="adj3" fmla="val 16667"/>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b="1" dirty="0">
                <a:solidFill>
                  <a:srgbClr val="EE4639"/>
                </a:solidFill>
                <a:latin typeface="Calibri" charset="0"/>
                <a:ea typeface="Calibri" charset="0"/>
                <a:cs typeface="Calibri" charset="0"/>
              </a:rPr>
              <a:t>Persona de igual altura (1.70 metros) </a:t>
            </a:r>
            <a:r>
              <a:rPr lang="es-ES_tradnl" sz="1000" b="1">
                <a:solidFill>
                  <a:srgbClr val="EE4639"/>
                </a:solidFill>
                <a:latin typeface="Calibri" charset="0"/>
                <a:ea typeface="Calibri" charset="0"/>
                <a:cs typeface="Calibri" charset="0"/>
              </a:rPr>
              <a:t>y diferente peso</a:t>
            </a:r>
            <a:endParaRPr lang="es-ES_tradnl" sz="1000" b="1" dirty="0">
              <a:solidFill>
                <a:srgbClr val="EE4639"/>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32412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cxnSp>
        <p:nvCxnSpPr>
          <p:cNvPr id="16" name="Conector recto 15"/>
          <p:cNvCxnSpPr/>
          <p:nvPr/>
        </p:nvCxnSpPr>
        <p:spPr>
          <a:xfrm>
            <a:off x="6903895" y="4701561"/>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7765080"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5177994"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6064030" y="4701561"/>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8546519"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bject 7"/>
          <p:cNvSpPr txBox="1"/>
          <p:nvPr/>
        </p:nvSpPr>
        <p:spPr>
          <a:xfrm>
            <a:off x="5937161" y="2440265"/>
            <a:ext cx="1846782" cy="184610"/>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23" name="Rectángulo 22"/>
          <p:cNvSpPr/>
          <p:nvPr/>
        </p:nvSpPr>
        <p:spPr>
          <a:xfrm>
            <a:off x="5171410" y="2713376"/>
            <a:ext cx="3378284" cy="2038326"/>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Elipse 23"/>
          <p:cNvSpPr/>
          <p:nvPr/>
        </p:nvSpPr>
        <p:spPr>
          <a:xfrm>
            <a:off x="5291485" y="439056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CuadroTexto 24"/>
          <p:cNvSpPr txBox="1"/>
          <p:nvPr/>
        </p:nvSpPr>
        <p:spPr>
          <a:xfrm>
            <a:off x="5934861" y="4819143"/>
            <a:ext cx="258339" cy="107690"/>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5.0</a:t>
            </a:r>
          </a:p>
        </p:txBody>
      </p:sp>
      <p:sp>
        <p:nvSpPr>
          <p:cNvPr id="26" name="CuadroTexto 25"/>
          <p:cNvSpPr txBox="1"/>
          <p:nvPr/>
        </p:nvSpPr>
        <p:spPr>
          <a:xfrm>
            <a:off x="5089977" y="4819143"/>
            <a:ext cx="258339" cy="107690"/>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0.0</a:t>
            </a:r>
          </a:p>
        </p:txBody>
      </p:sp>
      <p:sp>
        <p:nvSpPr>
          <p:cNvPr id="27" name="CuadroTexto 26"/>
          <p:cNvSpPr txBox="1"/>
          <p:nvPr/>
        </p:nvSpPr>
        <p:spPr>
          <a:xfrm>
            <a:off x="4806963" y="3870823"/>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8.0</a:t>
            </a:r>
          </a:p>
        </p:txBody>
      </p:sp>
      <p:sp>
        <p:nvSpPr>
          <p:cNvPr id="28" name="CuadroTexto 27"/>
          <p:cNvSpPr txBox="1"/>
          <p:nvPr/>
        </p:nvSpPr>
        <p:spPr>
          <a:xfrm>
            <a:off x="4806962" y="3666444"/>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10.0</a:t>
            </a:r>
          </a:p>
        </p:txBody>
      </p:sp>
      <p:sp>
        <p:nvSpPr>
          <p:cNvPr id="29" name="CuadroTexto 28"/>
          <p:cNvSpPr txBox="1"/>
          <p:nvPr/>
        </p:nvSpPr>
        <p:spPr>
          <a:xfrm>
            <a:off x="4806962" y="3462065"/>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12.0</a:t>
            </a:r>
          </a:p>
        </p:txBody>
      </p:sp>
      <p:sp>
        <p:nvSpPr>
          <p:cNvPr id="30" name="CuadroTexto 29"/>
          <p:cNvSpPr txBox="1"/>
          <p:nvPr/>
        </p:nvSpPr>
        <p:spPr>
          <a:xfrm>
            <a:off x="4800821" y="3257686"/>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14.0</a:t>
            </a:r>
          </a:p>
        </p:txBody>
      </p:sp>
      <p:sp>
        <p:nvSpPr>
          <p:cNvPr id="31" name="CuadroTexto 30"/>
          <p:cNvSpPr txBox="1"/>
          <p:nvPr/>
        </p:nvSpPr>
        <p:spPr>
          <a:xfrm>
            <a:off x="4794512" y="3053307"/>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16.0</a:t>
            </a:r>
          </a:p>
        </p:txBody>
      </p:sp>
      <p:sp>
        <p:nvSpPr>
          <p:cNvPr id="32" name="CuadroTexto 31"/>
          <p:cNvSpPr txBox="1"/>
          <p:nvPr/>
        </p:nvSpPr>
        <p:spPr>
          <a:xfrm>
            <a:off x="4794512" y="2644549"/>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20.0</a:t>
            </a:r>
          </a:p>
        </p:txBody>
      </p:sp>
      <p:cxnSp>
        <p:nvCxnSpPr>
          <p:cNvPr id="35" name="Conector angular 34"/>
          <p:cNvCxnSpPr/>
          <p:nvPr/>
        </p:nvCxnSpPr>
        <p:spPr>
          <a:xfrm>
            <a:off x="5171410" y="2713376"/>
            <a:ext cx="3378284" cy="2038326"/>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101604" y="4742180"/>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5101604" y="4135346"/>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5101604" y="3723160"/>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a:cxnSpLocks/>
          </p:cNvCxnSpPr>
          <p:nvPr/>
        </p:nvCxnSpPr>
        <p:spPr>
          <a:xfrm>
            <a:off x="5101604" y="3323971"/>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5101604" y="2713376"/>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6779745" y="4819143"/>
            <a:ext cx="258339" cy="107690"/>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10.0</a:t>
            </a:r>
          </a:p>
        </p:txBody>
      </p:sp>
      <p:sp>
        <p:nvSpPr>
          <p:cNvPr id="43" name="CuadroTexto 42"/>
          <p:cNvSpPr txBox="1"/>
          <p:nvPr/>
        </p:nvSpPr>
        <p:spPr>
          <a:xfrm>
            <a:off x="7624629" y="4819143"/>
            <a:ext cx="258339" cy="107690"/>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15.0</a:t>
            </a:r>
          </a:p>
        </p:txBody>
      </p:sp>
      <p:sp>
        <p:nvSpPr>
          <p:cNvPr id="47" name="CuadroTexto 46"/>
          <p:cNvSpPr txBox="1"/>
          <p:nvPr/>
        </p:nvSpPr>
        <p:spPr>
          <a:xfrm>
            <a:off x="8469513" y="4819143"/>
            <a:ext cx="258339" cy="107690"/>
          </a:xfrm>
          <a:prstGeom prst="rect">
            <a:avLst/>
          </a:prstGeom>
          <a:noFill/>
        </p:spPr>
        <p:txBody>
          <a:bodyPr wrap="square" lIns="0" tIns="0" rIns="0" bIns="0" rtlCol="0">
            <a:spAutoFit/>
          </a:bodyPr>
          <a:lstStyle/>
          <a:p>
            <a:pPr algn="ctr"/>
            <a:r>
              <a:rPr lang="es-ES_tradnl" sz="700" dirty="0">
                <a:latin typeface="Calibri" charset="0"/>
                <a:ea typeface="Calibri" charset="0"/>
                <a:cs typeface="Calibri" charset="0"/>
              </a:rPr>
              <a:t>20.0</a:t>
            </a:r>
          </a:p>
        </p:txBody>
      </p:sp>
      <p:sp>
        <p:nvSpPr>
          <p:cNvPr id="48" name="CuadroTexto 47"/>
          <p:cNvSpPr txBox="1"/>
          <p:nvPr/>
        </p:nvSpPr>
        <p:spPr>
          <a:xfrm>
            <a:off x="4794512" y="2848928"/>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18.0</a:t>
            </a:r>
          </a:p>
        </p:txBody>
      </p:sp>
      <p:cxnSp>
        <p:nvCxnSpPr>
          <p:cNvPr id="49" name="Conector recto 48"/>
          <p:cNvCxnSpPr/>
          <p:nvPr/>
        </p:nvCxnSpPr>
        <p:spPr>
          <a:xfrm>
            <a:off x="5101604" y="3123643"/>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Elipse 49"/>
          <p:cNvSpPr/>
          <p:nvPr/>
        </p:nvSpPr>
        <p:spPr>
          <a:xfrm>
            <a:off x="5490252" y="441191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1" name="Elipse 50"/>
          <p:cNvSpPr/>
          <p:nvPr/>
        </p:nvSpPr>
        <p:spPr>
          <a:xfrm>
            <a:off x="5611143" y="441329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2" name="Elipse 51"/>
          <p:cNvSpPr/>
          <p:nvPr/>
        </p:nvSpPr>
        <p:spPr>
          <a:xfrm>
            <a:off x="6154709" y="433567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3" name="Elipse 52"/>
          <p:cNvSpPr/>
          <p:nvPr/>
        </p:nvSpPr>
        <p:spPr>
          <a:xfrm>
            <a:off x="5905168" y="409115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4" name="Elipse 53"/>
          <p:cNvSpPr/>
          <p:nvPr/>
        </p:nvSpPr>
        <p:spPr>
          <a:xfrm>
            <a:off x="5879978" y="423815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5" name="Elipse 54"/>
          <p:cNvSpPr/>
          <p:nvPr/>
        </p:nvSpPr>
        <p:spPr>
          <a:xfrm>
            <a:off x="5760547" y="434992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6" name="Elipse 55"/>
          <p:cNvSpPr/>
          <p:nvPr/>
        </p:nvSpPr>
        <p:spPr>
          <a:xfrm>
            <a:off x="5941918" y="422134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7" name="Elipse 56"/>
          <p:cNvSpPr/>
          <p:nvPr/>
        </p:nvSpPr>
        <p:spPr>
          <a:xfrm>
            <a:off x="5383377" y="424757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8" name="Elipse 57"/>
          <p:cNvSpPr/>
          <p:nvPr/>
        </p:nvSpPr>
        <p:spPr>
          <a:xfrm>
            <a:off x="5632852" y="4188440"/>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9" name="Elipse 58"/>
          <p:cNvSpPr/>
          <p:nvPr/>
        </p:nvSpPr>
        <p:spPr>
          <a:xfrm>
            <a:off x="6160719" y="423626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0" name="Elipse 59"/>
          <p:cNvSpPr/>
          <p:nvPr/>
        </p:nvSpPr>
        <p:spPr>
          <a:xfrm>
            <a:off x="6383780" y="424907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1" name="Elipse 60"/>
          <p:cNvSpPr/>
          <p:nvPr/>
        </p:nvSpPr>
        <p:spPr>
          <a:xfrm>
            <a:off x="6415415" y="419848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2" name="Elipse 61"/>
          <p:cNvSpPr/>
          <p:nvPr/>
        </p:nvSpPr>
        <p:spPr>
          <a:xfrm>
            <a:off x="6482776" y="409455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3" name="Elipse 62"/>
          <p:cNvSpPr/>
          <p:nvPr/>
        </p:nvSpPr>
        <p:spPr>
          <a:xfrm>
            <a:off x="6323237" y="414273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4" name="Elipse 63"/>
          <p:cNvSpPr/>
          <p:nvPr/>
        </p:nvSpPr>
        <p:spPr>
          <a:xfrm>
            <a:off x="6091136" y="396060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5" name="Elipse 64"/>
          <p:cNvSpPr/>
          <p:nvPr/>
        </p:nvSpPr>
        <p:spPr>
          <a:xfrm>
            <a:off x="6389872" y="399991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6" name="Elipse 65"/>
          <p:cNvSpPr/>
          <p:nvPr/>
        </p:nvSpPr>
        <p:spPr>
          <a:xfrm>
            <a:off x="6404663" y="394843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8" name="Elipse 67"/>
          <p:cNvSpPr/>
          <p:nvPr/>
        </p:nvSpPr>
        <p:spPr>
          <a:xfrm>
            <a:off x="6641265" y="394318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9" name="Elipse 68"/>
          <p:cNvSpPr/>
          <p:nvPr/>
        </p:nvSpPr>
        <p:spPr>
          <a:xfrm>
            <a:off x="6635123" y="404265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0" name="Elipse 69"/>
          <p:cNvSpPr/>
          <p:nvPr/>
        </p:nvSpPr>
        <p:spPr>
          <a:xfrm>
            <a:off x="6564028" y="408964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p:cNvSpPr/>
          <p:nvPr/>
        </p:nvSpPr>
        <p:spPr>
          <a:xfrm>
            <a:off x="6651726" y="400795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Elipse 71"/>
          <p:cNvSpPr/>
          <p:nvPr/>
        </p:nvSpPr>
        <p:spPr>
          <a:xfrm>
            <a:off x="7069663" y="372753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Elipse 72"/>
          <p:cNvSpPr/>
          <p:nvPr/>
        </p:nvSpPr>
        <p:spPr>
          <a:xfrm>
            <a:off x="7016927" y="383749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Elipse 73"/>
          <p:cNvSpPr/>
          <p:nvPr/>
        </p:nvSpPr>
        <p:spPr>
          <a:xfrm>
            <a:off x="7096448" y="3837490"/>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5" name="Elipse 74"/>
          <p:cNvSpPr/>
          <p:nvPr/>
        </p:nvSpPr>
        <p:spPr>
          <a:xfrm>
            <a:off x="7028904" y="373884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6" name="Elipse 75"/>
          <p:cNvSpPr/>
          <p:nvPr/>
        </p:nvSpPr>
        <p:spPr>
          <a:xfrm>
            <a:off x="6881043" y="387226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p:cNvSpPr/>
          <p:nvPr/>
        </p:nvSpPr>
        <p:spPr>
          <a:xfrm>
            <a:off x="6813682" y="39758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8" name="Elipse 77"/>
          <p:cNvSpPr/>
          <p:nvPr/>
        </p:nvSpPr>
        <p:spPr>
          <a:xfrm>
            <a:off x="6743456" y="380452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9" name="Elipse 78"/>
          <p:cNvSpPr/>
          <p:nvPr/>
        </p:nvSpPr>
        <p:spPr>
          <a:xfrm>
            <a:off x="6933112" y="367991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0" name="Elipse 79"/>
          <p:cNvSpPr/>
          <p:nvPr/>
        </p:nvSpPr>
        <p:spPr>
          <a:xfrm>
            <a:off x="7096448" y="3617060"/>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1" name="Elipse 80"/>
          <p:cNvSpPr/>
          <p:nvPr/>
        </p:nvSpPr>
        <p:spPr>
          <a:xfrm>
            <a:off x="7655059" y="363058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2" name="Elipse 81"/>
          <p:cNvSpPr/>
          <p:nvPr/>
        </p:nvSpPr>
        <p:spPr>
          <a:xfrm>
            <a:off x="7864703" y="3466986"/>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3" name="Elipse 82"/>
          <p:cNvSpPr/>
          <p:nvPr/>
        </p:nvSpPr>
        <p:spPr>
          <a:xfrm>
            <a:off x="7660187" y="359782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4" name="Elipse 83"/>
          <p:cNvSpPr/>
          <p:nvPr/>
        </p:nvSpPr>
        <p:spPr>
          <a:xfrm>
            <a:off x="7450377" y="3568196"/>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5" name="Elipse 84"/>
          <p:cNvSpPr/>
          <p:nvPr/>
        </p:nvSpPr>
        <p:spPr>
          <a:xfrm>
            <a:off x="7601519" y="34316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6" name="Elipse 85"/>
          <p:cNvSpPr/>
          <p:nvPr/>
        </p:nvSpPr>
        <p:spPr>
          <a:xfrm>
            <a:off x="7408866" y="359104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7" name="Elipse 86"/>
          <p:cNvSpPr/>
          <p:nvPr/>
        </p:nvSpPr>
        <p:spPr>
          <a:xfrm>
            <a:off x="7260457" y="381463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8" name="Elipse 87"/>
          <p:cNvSpPr/>
          <p:nvPr/>
        </p:nvSpPr>
        <p:spPr>
          <a:xfrm>
            <a:off x="7283310" y="354534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9" name="Elipse 88"/>
          <p:cNvSpPr/>
          <p:nvPr/>
        </p:nvSpPr>
        <p:spPr>
          <a:xfrm>
            <a:off x="7469333" y="347460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0" name="Elipse 89"/>
          <p:cNvSpPr/>
          <p:nvPr/>
        </p:nvSpPr>
        <p:spPr>
          <a:xfrm>
            <a:off x="7496082" y="336265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1" name="Elipse 90"/>
          <p:cNvSpPr/>
          <p:nvPr/>
        </p:nvSpPr>
        <p:spPr>
          <a:xfrm>
            <a:off x="7716007" y="337534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0" name="Elipse 99"/>
          <p:cNvSpPr/>
          <p:nvPr/>
        </p:nvSpPr>
        <p:spPr>
          <a:xfrm>
            <a:off x="7884962" y="325793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1" name="Elipse 100"/>
          <p:cNvSpPr/>
          <p:nvPr/>
        </p:nvSpPr>
        <p:spPr>
          <a:xfrm>
            <a:off x="7411064" y="370950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2" name="Elipse 101"/>
          <p:cNvSpPr/>
          <p:nvPr/>
        </p:nvSpPr>
        <p:spPr>
          <a:xfrm>
            <a:off x="7474362" y="369314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2" name="CuadroTexto 181">
            <a:extLst>
              <a:ext uri="{FF2B5EF4-FFF2-40B4-BE49-F238E27FC236}">
                <a16:creationId xmlns:a16="http://schemas.microsoft.com/office/drawing/2014/main" id="{21087235-678B-DE48-800E-F07934850538}"/>
              </a:ext>
            </a:extLst>
          </p:cNvPr>
          <p:cNvSpPr txBox="1"/>
          <p:nvPr/>
        </p:nvSpPr>
        <p:spPr>
          <a:xfrm>
            <a:off x="4806963" y="4075202"/>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6.0</a:t>
            </a:r>
          </a:p>
        </p:txBody>
      </p:sp>
      <p:sp>
        <p:nvSpPr>
          <p:cNvPr id="183" name="CuadroTexto 182">
            <a:extLst>
              <a:ext uri="{FF2B5EF4-FFF2-40B4-BE49-F238E27FC236}">
                <a16:creationId xmlns:a16="http://schemas.microsoft.com/office/drawing/2014/main" id="{CF057A18-3DF2-BC4B-93D7-A2EAE744E4C4}"/>
              </a:ext>
            </a:extLst>
          </p:cNvPr>
          <p:cNvSpPr txBox="1"/>
          <p:nvPr/>
        </p:nvSpPr>
        <p:spPr>
          <a:xfrm>
            <a:off x="4806963" y="4279581"/>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4.0</a:t>
            </a:r>
          </a:p>
        </p:txBody>
      </p:sp>
      <p:sp>
        <p:nvSpPr>
          <p:cNvPr id="184" name="CuadroTexto 183">
            <a:extLst>
              <a:ext uri="{FF2B5EF4-FFF2-40B4-BE49-F238E27FC236}">
                <a16:creationId xmlns:a16="http://schemas.microsoft.com/office/drawing/2014/main" id="{454D315E-B108-B74A-99D3-4AAE2B1E2DEC}"/>
              </a:ext>
            </a:extLst>
          </p:cNvPr>
          <p:cNvSpPr txBox="1"/>
          <p:nvPr/>
        </p:nvSpPr>
        <p:spPr>
          <a:xfrm>
            <a:off x="4806963" y="4483960"/>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2.0</a:t>
            </a:r>
          </a:p>
        </p:txBody>
      </p:sp>
      <p:sp>
        <p:nvSpPr>
          <p:cNvPr id="195" name="CuadroTexto 194">
            <a:extLst>
              <a:ext uri="{FF2B5EF4-FFF2-40B4-BE49-F238E27FC236}">
                <a16:creationId xmlns:a16="http://schemas.microsoft.com/office/drawing/2014/main" id="{7EAB913A-B8A2-9A43-B88F-EF431140B03D}"/>
              </a:ext>
            </a:extLst>
          </p:cNvPr>
          <p:cNvSpPr txBox="1"/>
          <p:nvPr/>
        </p:nvSpPr>
        <p:spPr>
          <a:xfrm>
            <a:off x="4806963" y="4688336"/>
            <a:ext cx="258339" cy="107690"/>
          </a:xfrm>
          <a:prstGeom prst="rect">
            <a:avLst/>
          </a:prstGeom>
          <a:noFill/>
        </p:spPr>
        <p:txBody>
          <a:bodyPr wrap="square" lIns="0" tIns="0" rIns="0" bIns="0" rtlCol="0">
            <a:spAutoFit/>
          </a:bodyPr>
          <a:lstStyle/>
          <a:p>
            <a:pPr algn="r"/>
            <a:r>
              <a:rPr lang="es-ES_tradnl" sz="700" dirty="0">
                <a:latin typeface="Calibri" charset="0"/>
                <a:ea typeface="Calibri" charset="0"/>
                <a:cs typeface="Calibri" charset="0"/>
              </a:rPr>
              <a:t>0.0</a:t>
            </a:r>
          </a:p>
        </p:txBody>
      </p:sp>
      <p:sp>
        <p:nvSpPr>
          <p:cNvPr id="96" name="Llamada rectangular redondeada 95"/>
          <p:cNvSpPr/>
          <p:nvPr/>
        </p:nvSpPr>
        <p:spPr>
          <a:xfrm>
            <a:off x="7841850" y="2762157"/>
            <a:ext cx="631875" cy="277891"/>
          </a:xfrm>
          <a:prstGeom prst="wedgeRoundRectCallout">
            <a:avLst>
              <a:gd name="adj1" fmla="val -53322"/>
              <a:gd name="adj2" fmla="val 99913"/>
              <a:gd name="adj3" fmla="val 16667"/>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 b="1" dirty="0">
                <a:solidFill>
                  <a:srgbClr val="EE4639"/>
                </a:solidFill>
                <a:latin typeface="Calibri" charset="0"/>
                <a:ea typeface="Calibri" charset="0"/>
                <a:cs typeface="Calibri" charset="0"/>
              </a:rPr>
              <a:t>Algo de </a:t>
            </a:r>
            <a:r>
              <a:rPr lang="es-ES_tradnl" sz="600" b="1">
                <a:solidFill>
                  <a:srgbClr val="EE4639"/>
                </a:solidFill>
                <a:latin typeface="Calibri" charset="0"/>
                <a:ea typeface="Calibri" charset="0"/>
                <a:cs typeface="Calibri" charset="0"/>
              </a:rPr>
              <a:t>correlación positiva</a:t>
            </a:r>
            <a:endParaRPr lang="es-ES_tradnl" sz="600" b="1" dirty="0">
              <a:solidFill>
                <a:srgbClr val="EE4639"/>
              </a:solidFill>
              <a:latin typeface="Calibri" charset="0"/>
              <a:ea typeface="Calibri" charset="0"/>
              <a:cs typeface="Calibri" charset="0"/>
            </a:endParaRPr>
          </a:p>
        </p:txBody>
      </p:sp>
      <p:cxnSp>
        <p:nvCxnSpPr>
          <p:cNvPr id="106" name="Conector recto 105"/>
          <p:cNvCxnSpPr/>
          <p:nvPr/>
        </p:nvCxnSpPr>
        <p:spPr>
          <a:xfrm>
            <a:off x="2634437" y="4701561"/>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107"/>
          <p:cNvCxnSpPr/>
          <p:nvPr/>
        </p:nvCxnSpPr>
        <p:spPr>
          <a:xfrm>
            <a:off x="945701"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Conector recto 108"/>
          <p:cNvCxnSpPr/>
          <p:nvPr/>
        </p:nvCxnSpPr>
        <p:spPr>
          <a:xfrm>
            <a:off x="1732476" y="4701561"/>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Conector recto 109"/>
          <p:cNvCxnSpPr/>
          <p:nvPr/>
        </p:nvCxnSpPr>
        <p:spPr>
          <a:xfrm>
            <a:off x="3491208"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ector recto 110"/>
          <p:cNvCxnSpPr/>
          <p:nvPr/>
        </p:nvCxnSpPr>
        <p:spPr>
          <a:xfrm>
            <a:off x="4314227" y="4698764"/>
            <a:ext cx="0" cy="105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object 7"/>
          <p:cNvSpPr txBox="1"/>
          <p:nvPr/>
        </p:nvSpPr>
        <p:spPr>
          <a:xfrm>
            <a:off x="1704867" y="2440265"/>
            <a:ext cx="1846783" cy="184610"/>
          </a:xfrm>
          <a:prstGeom prst="rect">
            <a:avLst/>
          </a:prstGeom>
        </p:spPr>
        <p:txBody>
          <a:bodyPr vert="horz" wrap="square" lIns="0" tIns="0" rIns="0" bIns="0" rtlCol="0">
            <a:spAutoFit/>
          </a:bodyPr>
          <a:lstStyle/>
          <a:p>
            <a:pPr marL="1588" algn="ctr">
              <a:spcAft>
                <a:spcPts val="0"/>
              </a:spcAft>
            </a:pPr>
            <a:r>
              <a:rPr lang="es-ES_tradnl" sz="1200" b="1" dirty="0">
                <a:latin typeface="Calibri" charset="0"/>
                <a:ea typeface="Calibri" charset="0"/>
                <a:cs typeface="Calibri" charset="0"/>
              </a:rPr>
              <a:t>Gráfico de dispersión</a:t>
            </a:r>
            <a:endParaRPr lang="es-PE" sz="1200" b="1" dirty="0">
              <a:latin typeface="Calibri" charset="0"/>
              <a:ea typeface="Calibri" charset="0"/>
              <a:cs typeface="Calibri" charset="0"/>
            </a:endParaRPr>
          </a:p>
        </p:txBody>
      </p:sp>
      <p:sp>
        <p:nvSpPr>
          <p:cNvPr id="113" name="Rectángulo 112"/>
          <p:cNvSpPr/>
          <p:nvPr/>
        </p:nvSpPr>
        <p:spPr>
          <a:xfrm>
            <a:off x="949494" y="2707897"/>
            <a:ext cx="3378284" cy="2038326"/>
          </a:xfrm>
          <a:prstGeom prst="rect">
            <a:avLst/>
          </a:prstGeom>
          <a:solidFill>
            <a:srgbClr val="E4DDE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4" name="Elipse 113"/>
          <p:cNvSpPr/>
          <p:nvPr/>
        </p:nvSpPr>
        <p:spPr>
          <a:xfrm>
            <a:off x="1024267" y="345359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3" name="CuadroTexto 122"/>
          <p:cNvSpPr txBox="1"/>
          <p:nvPr/>
        </p:nvSpPr>
        <p:spPr>
          <a:xfrm>
            <a:off x="2244096" y="4976810"/>
            <a:ext cx="674585" cy="123074"/>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X</a:t>
            </a:r>
          </a:p>
        </p:txBody>
      </p:sp>
      <p:sp>
        <p:nvSpPr>
          <p:cNvPr id="124" name="CuadroTexto 123"/>
          <p:cNvSpPr txBox="1"/>
          <p:nvPr/>
        </p:nvSpPr>
        <p:spPr>
          <a:xfrm rot="16200000">
            <a:off x="409599" y="3765838"/>
            <a:ext cx="495058" cy="123074"/>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Y</a:t>
            </a:r>
          </a:p>
        </p:txBody>
      </p:sp>
      <p:cxnSp>
        <p:nvCxnSpPr>
          <p:cNvPr id="125" name="Conector angular 124"/>
          <p:cNvCxnSpPr/>
          <p:nvPr/>
        </p:nvCxnSpPr>
        <p:spPr>
          <a:xfrm>
            <a:off x="939117" y="2713376"/>
            <a:ext cx="3378284" cy="2038326"/>
          </a:xfrm>
          <a:prstGeom prst="bentConnector3">
            <a:avLst>
              <a:gd name="adj1" fmla="val 20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Conector recto 125"/>
          <p:cNvCxnSpPr/>
          <p:nvPr/>
        </p:nvCxnSpPr>
        <p:spPr>
          <a:xfrm>
            <a:off x="869310" y="4742181"/>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Conector recto 126"/>
          <p:cNvCxnSpPr/>
          <p:nvPr/>
        </p:nvCxnSpPr>
        <p:spPr>
          <a:xfrm>
            <a:off x="869310" y="4534202"/>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Conector recto 127"/>
          <p:cNvCxnSpPr/>
          <p:nvPr/>
        </p:nvCxnSpPr>
        <p:spPr>
          <a:xfrm>
            <a:off x="869310" y="4119349"/>
            <a:ext cx="76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ector recto 128"/>
          <p:cNvCxnSpPr/>
          <p:nvPr/>
        </p:nvCxnSpPr>
        <p:spPr>
          <a:xfrm>
            <a:off x="869310" y="3714409"/>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Conector recto 129"/>
          <p:cNvCxnSpPr/>
          <p:nvPr/>
        </p:nvCxnSpPr>
        <p:spPr>
          <a:xfrm>
            <a:off x="869310" y="3520312"/>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Conector recto 130"/>
          <p:cNvCxnSpPr/>
          <p:nvPr/>
        </p:nvCxnSpPr>
        <p:spPr>
          <a:xfrm>
            <a:off x="869310" y="2713376"/>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Conector recto 138"/>
          <p:cNvCxnSpPr/>
          <p:nvPr/>
        </p:nvCxnSpPr>
        <p:spPr>
          <a:xfrm>
            <a:off x="869310" y="3127942"/>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1349202" y="364720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1" name="Elipse 140"/>
          <p:cNvSpPr/>
          <p:nvPr/>
        </p:nvSpPr>
        <p:spPr>
          <a:xfrm>
            <a:off x="1303664" y="35848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2" name="Elipse 141"/>
          <p:cNvSpPr/>
          <p:nvPr/>
        </p:nvSpPr>
        <p:spPr>
          <a:xfrm>
            <a:off x="2171217" y="384712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3" name="Elipse 142"/>
          <p:cNvSpPr/>
          <p:nvPr/>
        </p:nvSpPr>
        <p:spPr>
          <a:xfrm>
            <a:off x="1482441" y="373235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4" name="Elipse 143"/>
          <p:cNvSpPr/>
          <p:nvPr/>
        </p:nvSpPr>
        <p:spPr>
          <a:xfrm>
            <a:off x="1426190" y="362980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5" name="Elipse 144"/>
          <p:cNvSpPr/>
          <p:nvPr/>
        </p:nvSpPr>
        <p:spPr>
          <a:xfrm>
            <a:off x="1667340" y="377721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6" name="Elipse 145"/>
          <p:cNvSpPr/>
          <p:nvPr/>
        </p:nvSpPr>
        <p:spPr>
          <a:xfrm>
            <a:off x="1617843" y="373422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7" name="Elipse 146"/>
          <p:cNvSpPr/>
          <p:nvPr/>
        </p:nvSpPr>
        <p:spPr>
          <a:xfrm>
            <a:off x="950793" y="33934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8" name="Elipse 147"/>
          <p:cNvSpPr/>
          <p:nvPr/>
        </p:nvSpPr>
        <p:spPr>
          <a:xfrm>
            <a:off x="1111657" y="346822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9" name="Elipse 148"/>
          <p:cNvSpPr/>
          <p:nvPr/>
        </p:nvSpPr>
        <p:spPr>
          <a:xfrm>
            <a:off x="1863930" y="388319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0" name="Elipse 149"/>
          <p:cNvSpPr/>
          <p:nvPr/>
        </p:nvSpPr>
        <p:spPr>
          <a:xfrm>
            <a:off x="2119640" y="3909056"/>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1" name="Elipse 150"/>
          <p:cNvSpPr/>
          <p:nvPr/>
        </p:nvSpPr>
        <p:spPr>
          <a:xfrm>
            <a:off x="2119640" y="386032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2" name="Elipse 151"/>
          <p:cNvSpPr/>
          <p:nvPr/>
        </p:nvSpPr>
        <p:spPr>
          <a:xfrm>
            <a:off x="2112008" y="378455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3" name="Elipse 152"/>
          <p:cNvSpPr/>
          <p:nvPr/>
        </p:nvSpPr>
        <p:spPr>
          <a:xfrm>
            <a:off x="2047808" y="386032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4" name="Elipse 153"/>
          <p:cNvSpPr/>
          <p:nvPr/>
        </p:nvSpPr>
        <p:spPr>
          <a:xfrm>
            <a:off x="1553121" y="370276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5" name="Elipse 154"/>
          <p:cNvSpPr/>
          <p:nvPr/>
        </p:nvSpPr>
        <p:spPr>
          <a:xfrm>
            <a:off x="1784890" y="372241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6" name="Elipse 155"/>
          <p:cNvSpPr/>
          <p:nvPr/>
        </p:nvSpPr>
        <p:spPr>
          <a:xfrm>
            <a:off x="1826575" y="372557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7" name="Elipse 156"/>
          <p:cNvSpPr/>
          <p:nvPr/>
        </p:nvSpPr>
        <p:spPr>
          <a:xfrm>
            <a:off x="2355802" y="390603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8" name="Elipse 157"/>
          <p:cNvSpPr/>
          <p:nvPr/>
        </p:nvSpPr>
        <p:spPr>
          <a:xfrm>
            <a:off x="2283455" y="381463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9" name="Elipse 158"/>
          <p:cNvSpPr/>
          <p:nvPr/>
        </p:nvSpPr>
        <p:spPr>
          <a:xfrm>
            <a:off x="2193113" y="389282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0" name="Elipse 159"/>
          <p:cNvSpPr/>
          <p:nvPr/>
        </p:nvSpPr>
        <p:spPr>
          <a:xfrm>
            <a:off x="2365240" y="396060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1" name="Elipse 160"/>
          <p:cNvSpPr/>
          <p:nvPr/>
        </p:nvSpPr>
        <p:spPr>
          <a:xfrm>
            <a:off x="2861678" y="412970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2" name="Elipse 161"/>
          <p:cNvSpPr/>
          <p:nvPr/>
        </p:nvSpPr>
        <p:spPr>
          <a:xfrm>
            <a:off x="2752402" y="4088356"/>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3" name="Elipse 162"/>
          <p:cNvSpPr/>
          <p:nvPr/>
        </p:nvSpPr>
        <p:spPr>
          <a:xfrm>
            <a:off x="2823139" y="407490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4" name="Elipse 163"/>
          <p:cNvSpPr/>
          <p:nvPr/>
        </p:nvSpPr>
        <p:spPr>
          <a:xfrm>
            <a:off x="2832171" y="4126088"/>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5" name="Elipse 164"/>
          <p:cNvSpPr/>
          <p:nvPr/>
        </p:nvSpPr>
        <p:spPr>
          <a:xfrm>
            <a:off x="2642933" y="3964566"/>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6" name="Elipse 165"/>
          <p:cNvSpPr/>
          <p:nvPr/>
        </p:nvSpPr>
        <p:spPr>
          <a:xfrm>
            <a:off x="2442010" y="395424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7" name="Elipse 166"/>
          <p:cNvSpPr/>
          <p:nvPr/>
        </p:nvSpPr>
        <p:spPr>
          <a:xfrm>
            <a:off x="2560311" y="3937754"/>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8" name="Elipse 167"/>
          <p:cNvSpPr/>
          <p:nvPr/>
        </p:nvSpPr>
        <p:spPr>
          <a:xfrm>
            <a:off x="3001906" y="413530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9" name="Elipse 168"/>
          <p:cNvSpPr/>
          <p:nvPr/>
        </p:nvSpPr>
        <p:spPr>
          <a:xfrm>
            <a:off x="3259892" y="434486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0" name="Elipse 169"/>
          <p:cNvSpPr/>
          <p:nvPr/>
        </p:nvSpPr>
        <p:spPr>
          <a:xfrm>
            <a:off x="3324551" y="445658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1" name="Elipse 170"/>
          <p:cNvSpPr/>
          <p:nvPr/>
        </p:nvSpPr>
        <p:spPr>
          <a:xfrm>
            <a:off x="3658322" y="448534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2" name="Elipse 171"/>
          <p:cNvSpPr/>
          <p:nvPr/>
        </p:nvSpPr>
        <p:spPr>
          <a:xfrm>
            <a:off x="3390264" y="4368490"/>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3" name="Elipse 172"/>
          <p:cNvSpPr/>
          <p:nvPr/>
        </p:nvSpPr>
        <p:spPr>
          <a:xfrm>
            <a:off x="3313650" y="432785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4" name="Elipse 173"/>
          <p:cNvSpPr/>
          <p:nvPr/>
        </p:nvSpPr>
        <p:spPr>
          <a:xfrm>
            <a:off x="3573502" y="4455775"/>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5" name="Elipse 174"/>
          <p:cNvSpPr/>
          <p:nvPr/>
        </p:nvSpPr>
        <p:spPr>
          <a:xfrm>
            <a:off x="3421169" y="435544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6" name="Elipse 175"/>
          <p:cNvSpPr/>
          <p:nvPr/>
        </p:nvSpPr>
        <p:spPr>
          <a:xfrm>
            <a:off x="3023764" y="422354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7" name="Elipse 176"/>
          <p:cNvSpPr/>
          <p:nvPr/>
        </p:nvSpPr>
        <p:spPr>
          <a:xfrm>
            <a:off x="3857380" y="446508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8" name="Elipse 177"/>
          <p:cNvSpPr/>
          <p:nvPr/>
        </p:nvSpPr>
        <p:spPr>
          <a:xfrm>
            <a:off x="3809552" y="4513532"/>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0" name="Elipse 179"/>
          <p:cNvSpPr/>
          <p:nvPr/>
        </p:nvSpPr>
        <p:spPr>
          <a:xfrm>
            <a:off x="3899031" y="45217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1" name="Elipse 180"/>
          <p:cNvSpPr/>
          <p:nvPr/>
        </p:nvSpPr>
        <p:spPr>
          <a:xfrm>
            <a:off x="3857380" y="4565477"/>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5" name="Elipse 184"/>
          <p:cNvSpPr/>
          <p:nvPr/>
        </p:nvSpPr>
        <p:spPr>
          <a:xfrm>
            <a:off x="2139891" y="3871943"/>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6" name="Elipse 185"/>
          <p:cNvSpPr/>
          <p:nvPr/>
        </p:nvSpPr>
        <p:spPr>
          <a:xfrm>
            <a:off x="3683298" y="4449449"/>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7" name="Elipse 186"/>
          <p:cNvSpPr/>
          <p:nvPr/>
        </p:nvSpPr>
        <p:spPr>
          <a:xfrm>
            <a:off x="3102896" y="4209991"/>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8" name="Elipse 187"/>
          <p:cNvSpPr/>
          <p:nvPr/>
        </p:nvSpPr>
        <p:spPr>
          <a:xfrm>
            <a:off x="3128278" y="4196560"/>
            <a:ext cx="45705" cy="45705"/>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9" name="Llamada rectangular redondeada 188"/>
          <p:cNvSpPr/>
          <p:nvPr/>
        </p:nvSpPr>
        <p:spPr>
          <a:xfrm>
            <a:off x="2929132" y="3453593"/>
            <a:ext cx="826501" cy="277891"/>
          </a:xfrm>
          <a:prstGeom prst="wedgeRoundRectCallout">
            <a:avLst>
              <a:gd name="adj1" fmla="val -53322"/>
              <a:gd name="adj2" fmla="val 99913"/>
              <a:gd name="adj3" fmla="val 16667"/>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 b="1" dirty="0">
                <a:solidFill>
                  <a:srgbClr val="EE4639"/>
                </a:solidFill>
                <a:latin typeface="Calibri" charset="0"/>
                <a:ea typeface="Calibri" charset="0"/>
                <a:cs typeface="Calibri" charset="0"/>
              </a:rPr>
              <a:t>Mucha </a:t>
            </a:r>
            <a:r>
              <a:rPr lang="es-ES_tradnl" sz="600" b="1">
                <a:solidFill>
                  <a:srgbClr val="EE4639"/>
                </a:solidFill>
                <a:latin typeface="Calibri" charset="0"/>
                <a:ea typeface="Calibri" charset="0"/>
                <a:cs typeface="Calibri" charset="0"/>
              </a:rPr>
              <a:t>correlación negativa</a:t>
            </a:r>
            <a:endParaRPr lang="es-ES_tradnl" sz="600" b="1" dirty="0">
              <a:solidFill>
                <a:srgbClr val="EE4639"/>
              </a:solidFill>
              <a:latin typeface="Calibri" charset="0"/>
              <a:ea typeface="Calibri" charset="0"/>
              <a:cs typeface="Calibri" charset="0"/>
            </a:endParaRPr>
          </a:p>
        </p:txBody>
      </p:sp>
      <p:cxnSp>
        <p:nvCxnSpPr>
          <p:cNvPr id="190" name="Conector recto 189"/>
          <p:cNvCxnSpPr/>
          <p:nvPr/>
        </p:nvCxnSpPr>
        <p:spPr>
          <a:xfrm>
            <a:off x="869310" y="4327855"/>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ector recto 190"/>
          <p:cNvCxnSpPr/>
          <p:nvPr/>
        </p:nvCxnSpPr>
        <p:spPr>
          <a:xfrm>
            <a:off x="869310" y="3917972"/>
            <a:ext cx="76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ector recto 191"/>
          <p:cNvCxnSpPr/>
          <p:nvPr/>
        </p:nvCxnSpPr>
        <p:spPr>
          <a:xfrm>
            <a:off x="869310" y="2934973"/>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ector recto 192"/>
          <p:cNvCxnSpPr/>
          <p:nvPr/>
        </p:nvCxnSpPr>
        <p:spPr>
          <a:xfrm>
            <a:off x="869310" y="3328508"/>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Rectángulo 193">
            <a:extLst>
              <a:ext uri="{FF2B5EF4-FFF2-40B4-BE49-F238E27FC236}">
                <a16:creationId xmlns:a16="http://schemas.microsoft.com/office/drawing/2014/main" id="{CC83E2DF-A8D0-A043-A242-7DB5229D666A}"/>
              </a:ext>
            </a:extLst>
          </p:cNvPr>
          <p:cNvSpPr/>
          <p:nvPr/>
        </p:nvSpPr>
        <p:spPr>
          <a:xfrm>
            <a:off x="503237" y="916472"/>
            <a:ext cx="8043282" cy="784830"/>
          </a:xfrm>
          <a:prstGeom prst="rect">
            <a:avLst/>
          </a:prstGeom>
        </p:spPr>
        <p:txBody>
          <a:bodyPr wrap="square" lIns="0" tIns="0" rIns="0" bIns="0">
            <a:spAutoFit/>
          </a:bodyPr>
          <a:lstStyle/>
          <a:p>
            <a:pPr marL="225425" indent="-225425">
              <a:spcAft>
                <a:spcPts val="600"/>
              </a:spcAft>
              <a:buFont typeface="+mj-lt"/>
              <a:buAutoNum type="arabicPeriod" startAt="6"/>
            </a:pPr>
            <a:r>
              <a:rPr lang="en-US" sz="1600" b="1" dirty="0">
                <a:solidFill>
                  <a:srgbClr val="714FA0"/>
                </a:solidFill>
                <a:latin typeface="Calibri" charset="0"/>
                <a:ea typeface="Calibri" charset="0"/>
                <a:cs typeface="Calibri" charset="0"/>
              </a:rPr>
              <a:t>DIAGRAMA DE DISPERSIÓN</a:t>
            </a:r>
          </a:p>
          <a:p>
            <a:pPr marL="355600" indent="-133350">
              <a:spcAft>
                <a:spcPts val="600"/>
              </a:spcAft>
              <a:buFont typeface="Arial" panose="020B0604020202020204" pitchFamily="34" charset="0"/>
              <a:buChar char="•"/>
            </a:pPr>
            <a:r>
              <a:rPr lang="es-PE" sz="1500" dirty="0">
                <a:latin typeface="Calibri" charset="0"/>
                <a:ea typeface="Calibri" charset="0"/>
                <a:cs typeface="Calibri" charset="0"/>
              </a:rPr>
              <a:t>Cuando se trata de dos variables cualesquiera, puede no haber ninguna correlación o puede existir alguna correlación en mayor o menor grado, como podemos ver en los gráficos siguientes:</a:t>
            </a:r>
          </a:p>
        </p:txBody>
      </p:sp>
      <p:sp>
        <p:nvSpPr>
          <p:cNvPr id="179" name="CuadroTexto 178">
            <a:extLst>
              <a:ext uri="{FF2B5EF4-FFF2-40B4-BE49-F238E27FC236}">
                <a16:creationId xmlns:a16="http://schemas.microsoft.com/office/drawing/2014/main" id="{68BBC7D2-52CD-3B41-9891-CE8D21A23970}"/>
              </a:ext>
            </a:extLst>
          </p:cNvPr>
          <p:cNvSpPr txBox="1"/>
          <p:nvPr/>
        </p:nvSpPr>
        <p:spPr>
          <a:xfrm rot="16200000">
            <a:off x="4441272" y="3765838"/>
            <a:ext cx="495058" cy="123074"/>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Y</a:t>
            </a:r>
          </a:p>
        </p:txBody>
      </p:sp>
      <p:cxnSp>
        <p:nvCxnSpPr>
          <p:cNvPr id="196" name="Conector recto 195">
            <a:extLst>
              <a:ext uri="{FF2B5EF4-FFF2-40B4-BE49-F238E27FC236}">
                <a16:creationId xmlns:a16="http://schemas.microsoft.com/office/drawing/2014/main" id="{4A3AAEC0-EE40-404D-94AD-36C4002B4446}"/>
              </a:ext>
            </a:extLst>
          </p:cNvPr>
          <p:cNvCxnSpPr/>
          <p:nvPr/>
        </p:nvCxnSpPr>
        <p:spPr>
          <a:xfrm>
            <a:off x="5101604" y="2908719"/>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Conector recto 196">
            <a:extLst>
              <a:ext uri="{FF2B5EF4-FFF2-40B4-BE49-F238E27FC236}">
                <a16:creationId xmlns:a16="http://schemas.microsoft.com/office/drawing/2014/main" id="{C779A0CD-81C9-814A-855B-E8E8A97ABB8C}"/>
              </a:ext>
            </a:extLst>
          </p:cNvPr>
          <p:cNvCxnSpPr>
            <a:cxnSpLocks/>
          </p:cNvCxnSpPr>
          <p:nvPr/>
        </p:nvCxnSpPr>
        <p:spPr>
          <a:xfrm>
            <a:off x="5101604" y="3523996"/>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Conector recto 197">
            <a:extLst>
              <a:ext uri="{FF2B5EF4-FFF2-40B4-BE49-F238E27FC236}">
                <a16:creationId xmlns:a16="http://schemas.microsoft.com/office/drawing/2014/main" id="{93398654-FB05-6845-8621-482F942DB74F}"/>
              </a:ext>
            </a:extLst>
          </p:cNvPr>
          <p:cNvCxnSpPr/>
          <p:nvPr/>
        </p:nvCxnSpPr>
        <p:spPr>
          <a:xfrm>
            <a:off x="5101604" y="3932710"/>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Conector recto 198">
            <a:extLst>
              <a:ext uri="{FF2B5EF4-FFF2-40B4-BE49-F238E27FC236}">
                <a16:creationId xmlns:a16="http://schemas.microsoft.com/office/drawing/2014/main" id="{4BDD9AA1-CADB-4E41-B096-6652EF3EC610}"/>
              </a:ext>
            </a:extLst>
          </p:cNvPr>
          <p:cNvCxnSpPr/>
          <p:nvPr/>
        </p:nvCxnSpPr>
        <p:spPr>
          <a:xfrm>
            <a:off x="5101604" y="4344896"/>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Conector recto 199">
            <a:extLst>
              <a:ext uri="{FF2B5EF4-FFF2-40B4-BE49-F238E27FC236}">
                <a16:creationId xmlns:a16="http://schemas.microsoft.com/office/drawing/2014/main" id="{B5D75A86-8BD9-5D45-834D-E95559FFCD45}"/>
              </a:ext>
            </a:extLst>
          </p:cNvPr>
          <p:cNvCxnSpPr/>
          <p:nvPr/>
        </p:nvCxnSpPr>
        <p:spPr>
          <a:xfrm>
            <a:off x="5101604" y="4557002"/>
            <a:ext cx="698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CuadroTexto 200">
            <a:extLst>
              <a:ext uri="{FF2B5EF4-FFF2-40B4-BE49-F238E27FC236}">
                <a16:creationId xmlns:a16="http://schemas.microsoft.com/office/drawing/2014/main" id="{5EE0110F-E0FE-7B45-BB88-FC30B909B926}"/>
              </a:ext>
            </a:extLst>
          </p:cNvPr>
          <p:cNvSpPr txBox="1"/>
          <p:nvPr/>
        </p:nvSpPr>
        <p:spPr>
          <a:xfrm>
            <a:off x="6591978" y="4976810"/>
            <a:ext cx="674585" cy="123074"/>
          </a:xfrm>
          <a:prstGeom prst="rect">
            <a:avLst/>
          </a:prstGeom>
          <a:noFill/>
        </p:spPr>
        <p:txBody>
          <a:bodyPr wrap="square" lIns="0" tIns="0" rIns="0" bIns="0" rtlCol="0">
            <a:spAutoFit/>
          </a:bodyPr>
          <a:lstStyle/>
          <a:p>
            <a:pPr algn="ctr"/>
            <a:r>
              <a:rPr lang="es-ES_tradnl" sz="800" b="1" dirty="0">
                <a:latin typeface="Calibri" charset="0"/>
                <a:ea typeface="Calibri" charset="0"/>
                <a:cs typeface="Calibri" charset="0"/>
              </a:rPr>
              <a:t>X</a:t>
            </a:r>
          </a:p>
        </p:txBody>
      </p:sp>
    </p:spTree>
    <p:custDataLst>
      <p:tags r:id="rId1"/>
    </p:custDataLst>
    <p:extLst>
      <p:ext uri="{BB962C8B-B14F-4D97-AF65-F5344CB8AC3E}">
        <p14:creationId xmlns:p14="http://schemas.microsoft.com/office/powerpoint/2010/main" val="2103369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0" name="object 7"/>
          <p:cNvSpPr txBox="1"/>
          <p:nvPr/>
        </p:nvSpPr>
        <p:spPr>
          <a:xfrm>
            <a:off x="512291" y="927016"/>
            <a:ext cx="3880322" cy="3801041"/>
          </a:xfrm>
          <a:prstGeom prst="rect">
            <a:avLst/>
          </a:prstGeom>
        </p:spPr>
        <p:txBody>
          <a:bodyPr vert="horz" wrap="square" lIns="0" tIns="0" rIns="0" bIns="0" rtlCol="0">
            <a:spAutoFit/>
          </a:bodyPr>
          <a:lstStyle/>
          <a:p>
            <a:pPr marL="223838" indent="-223838">
              <a:spcAft>
                <a:spcPts val="600"/>
              </a:spcAft>
              <a:buFont typeface="+mj-lt"/>
              <a:buAutoNum type="arabicPeriod" startAt="7"/>
            </a:pPr>
            <a:r>
              <a:rPr lang="en-US" sz="1600" b="1" dirty="0">
                <a:solidFill>
                  <a:srgbClr val="714FA0"/>
                </a:solidFill>
                <a:latin typeface="Calibri" charset="0"/>
                <a:ea typeface="Calibri" charset="0"/>
                <a:cs typeface="Calibri" charset="0"/>
              </a:rPr>
              <a:t>DIAGRAMA DE ESTRATIFICACIÓN</a:t>
            </a:r>
          </a:p>
          <a:p>
            <a:pPr indent="223838">
              <a:spcAft>
                <a:spcPts val="0"/>
              </a:spcAft>
            </a:pPr>
            <a:r>
              <a:rPr lang="es-ES" sz="1600" b="1" dirty="0">
                <a:latin typeface="Calibri" charset="0"/>
                <a:ea typeface="Calibri" charset="0"/>
                <a:cs typeface="Calibri" charset="0"/>
              </a:rPr>
              <a:t>Descripción:</a:t>
            </a:r>
            <a:endParaRPr lang="es-PE" sz="1600" b="1" dirty="0">
              <a:latin typeface="Calibri" charset="0"/>
              <a:ea typeface="Calibri" charset="0"/>
              <a:cs typeface="Calibri" charset="0"/>
            </a:endParaRPr>
          </a:p>
          <a:p>
            <a:pPr marL="404813" indent="-180975" algn="just">
              <a:buFont typeface="Arial" charset="0"/>
              <a:buChar char="•"/>
            </a:pPr>
            <a:r>
              <a:rPr lang="es-ES" sz="1400" dirty="0">
                <a:latin typeface="Calibri" charset="0"/>
                <a:ea typeface="Calibri" charset="0"/>
                <a:cs typeface="Calibri" charset="0"/>
              </a:rPr>
              <a:t>Un Diagrama de Estratificación es un método estadístico utilizado para el control, análisis y mejora de la calidad que consiste en clasificar los datos disponibles por grupos o categorías con características similares. </a:t>
            </a:r>
          </a:p>
          <a:p>
            <a:pPr marL="404813" indent="-180975" algn="just">
              <a:buFont typeface="Arial" charset="0"/>
              <a:buChar char="•"/>
            </a:pPr>
            <a:endParaRPr lang="es-ES" sz="1400" dirty="0">
              <a:latin typeface="Calibri" charset="0"/>
              <a:ea typeface="Calibri" charset="0"/>
              <a:cs typeface="Calibri" charset="0"/>
            </a:endParaRPr>
          </a:p>
          <a:p>
            <a:pPr marL="404813" indent="-180975" algn="just">
              <a:buFont typeface="Arial" charset="0"/>
              <a:buChar char="•"/>
            </a:pPr>
            <a:r>
              <a:rPr lang="es-ES" sz="1400" dirty="0">
                <a:latin typeface="Calibri" charset="0"/>
                <a:ea typeface="Calibri" charset="0"/>
                <a:cs typeface="Calibri" charset="0"/>
              </a:rPr>
              <a:t>Los datos pueden estratificarse (clasificarse) en función de la naturaleza de los datos y en función de los factores que se quieran analizar, por ejemplo, personal, materiales, tiempo, entorno, localización, maquinaria, defectos o fallas. </a:t>
            </a:r>
          </a:p>
          <a:p>
            <a:pPr marL="404813" indent="-180975" algn="just">
              <a:buFont typeface="Arial" charset="0"/>
              <a:buChar char="•"/>
            </a:pPr>
            <a:endParaRPr lang="es-ES" sz="1400" dirty="0">
              <a:latin typeface="Calibri" charset="0"/>
              <a:ea typeface="Calibri" charset="0"/>
              <a:cs typeface="Calibri" charset="0"/>
            </a:endParaRPr>
          </a:p>
          <a:p>
            <a:pPr marL="404813" indent="-180975" algn="just">
              <a:buFont typeface="Arial" charset="0"/>
              <a:buChar char="•"/>
            </a:pPr>
            <a:r>
              <a:rPr lang="es-PE" sz="1400" dirty="0">
                <a:latin typeface="Calibri" charset="0"/>
                <a:ea typeface="Calibri" charset="0"/>
                <a:cs typeface="Calibri" charset="0"/>
              </a:rPr>
              <a:t>Esta técnica separa los datos de modo que los patrones se pueden ver.</a:t>
            </a:r>
          </a:p>
        </p:txBody>
      </p:sp>
      <p:pic>
        <p:nvPicPr>
          <p:cNvPr id="4" name="Imagen 3"/>
          <p:cNvPicPr>
            <a:picLocks noChangeAspect="1"/>
          </p:cNvPicPr>
          <p:nvPr/>
        </p:nvPicPr>
        <p:blipFill>
          <a:blip r:embed="rId4"/>
          <a:stretch>
            <a:fillRect/>
          </a:stretch>
        </p:blipFill>
        <p:spPr>
          <a:xfrm>
            <a:off x="5300870" y="1549676"/>
            <a:ext cx="3048000" cy="2324100"/>
          </a:xfrm>
          <a:prstGeom prst="rect">
            <a:avLst/>
          </a:prstGeom>
        </p:spPr>
      </p:pic>
      <p:sp>
        <p:nvSpPr>
          <p:cNvPr id="5" name="Rectángulo 4"/>
          <p:cNvSpPr/>
          <p:nvPr/>
        </p:nvSpPr>
        <p:spPr>
          <a:xfrm>
            <a:off x="5241235" y="1245704"/>
            <a:ext cx="3299791" cy="29221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Elipse 5"/>
          <p:cNvSpPr/>
          <p:nvPr/>
        </p:nvSpPr>
        <p:spPr>
          <a:xfrm>
            <a:off x="6877050" y="1898650"/>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Elipse 10"/>
          <p:cNvSpPr/>
          <p:nvPr/>
        </p:nvSpPr>
        <p:spPr>
          <a:xfrm>
            <a:off x="7134225" y="2784475"/>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Elipse 11"/>
          <p:cNvSpPr/>
          <p:nvPr/>
        </p:nvSpPr>
        <p:spPr>
          <a:xfrm>
            <a:off x="6257925" y="2613025"/>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Elipse 12"/>
          <p:cNvSpPr/>
          <p:nvPr/>
        </p:nvSpPr>
        <p:spPr>
          <a:xfrm>
            <a:off x="6124575" y="2263775"/>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Elipse 13"/>
          <p:cNvSpPr/>
          <p:nvPr/>
        </p:nvSpPr>
        <p:spPr>
          <a:xfrm>
            <a:off x="6013450" y="2155825"/>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Elipse 14"/>
          <p:cNvSpPr/>
          <p:nvPr/>
        </p:nvSpPr>
        <p:spPr>
          <a:xfrm>
            <a:off x="5851525" y="1878012"/>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Elipse 15"/>
          <p:cNvSpPr/>
          <p:nvPr/>
        </p:nvSpPr>
        <p:spPr>
          <a:xfrm>
            <a:off x="5270707" y="2216150"/>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Rectángulo 16"/>
          <p:cNvSpPr/>
          <p:nvPr/>
        </p:nvSpPr>
        <p:spPr>
          <a:xfrm>
            <a:off x="6388177" y="2921000"/>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Rectángulo 17"/>
          <p:cNvSpPr/>
          <p:nvPr/>
        </p:nvSpPr>
        <p:spPr>
          <a:xfrm>
            <a:off x="6318250" y="3036888"/>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Rectángulo 19"/>
          <p:cNvSpPr/>
          <p:nvPr/>
        </p:nvSpPr>
        <p:spPr>
          <a:xfrm>
            <a:off x="6553277" y="3194885"/>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Rectángulo 20"/>
          <p:cNvSpPr/>
          <p:nvPr/>
        </p:nvSpPr>
        <p:spPr>
          <a:xfrm>
            <a:off x="6870777" y="3617160"/>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Rectángulo 21"/>
          <p:cNvSpPr/>
          <p:nvPr/>
        </p:nvSpPr>
        <p:spPr>
          <a:xfrm>
            <a:off x="7131088" y="3328235"/>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Rectángulo 22"/>
          <p:cNvSpPr/>
          <p:nvPr/>
        </p:nvSpPr>
        <p:spPr>
          <a:xfrm>
            <a:off x="7426363" y="3756860"/>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Rectángulo 23"/>
          <p:cNvSpPr/>
          <p:nvPr/>
        </p:nvSpPr>
        <p:spPr>
          <a:xfrm>
            <a:off x="5881687" y="2921000"/>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Rectángulo 24"/>
          <p:cNvSpPr/>
          <p:nvPr/>
        </p:nvSpPr>
        <p:spPr>
          <a:xfrm>
            <a:off x="5832552" y="3003589"/>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Rectángulo 25"/>
          <p:cNvSpPr/>
          <p:nvPr/>
        </p:nvSpPr>
        <p:spPr>
          <a:xfrm>
            <a:off x="5448377" y="2793414"/>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7" name="Rectángulo 26"/>
          <p:cNvSpPr/>
          <p:nvPr/>
        </p:nvSpPr>
        <p:spPr>
          <a:xfrm>
            <a:off x="5331032" y="2609888"/>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Triángulo 27"/>
          <p:cNvSpPr/>
          <p:nvPr/>
        </p:nvSpPr>
        <p:spPr>
          <a:xfrm>
            <a:off x="6521527" y="1878012"/>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Triángulo 28"/>
          <p:cNvSpPr/>
          <p:nvPr/>
        </p:nvSpPr>
        <p:spPr>
          <a:xfrm>
            <a:off x="6286500" y="1898649"/>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Triángulo 29"/>
          <p:cNvSpPr/>
          <p:nvPr/>
        </p:nvSpPr>
        <p:spPr>
          <a:xfrm>
            <a:off x="5994562" y="1720849"/>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Triángulo 30"/>
          <p:cNvSpPr/>
          <p:nvPr/>
        </p:nvSpPr>
        <p:spPr>
          <a:xfrm>
            <a:off x="6059526" y="1602953"/>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Triángulo 31"/>
          <p:cNvSpPr/>
          <p:nvPr/>
        </p:nvSpPr>
        <p:spPr>
          <a:xfrm>
            <a:off x="5786476" y="2001212"/>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3" name="Triángulo 32"/>
          <p:cNvSpPr/>
          <p:nvPr/>
        </p:nvSpPr>
        <p:spPr>
          <a:xfrm>
            <a:off x="8177251" y="2791278"/>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4" name="Triángulo 33"/>
          <p:cNvSpPr/>
          <p:nvPr/>
        </p:nvSpPr>
        <p:spPr>
          <a:xfrm>
            <a:off x="7986751" y="2943264"/>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CuadroTexto 34"/>
          <p:cNvSpPr txBox="1"/>
          <p:nvPr/>
        </p:nvSpPr>
        <p:spPr>
          <a:xfrm>
            <a:off x="6748501" y="4222750"/>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0.40</a:t>
            </a:r>
          </a:p>
        </p:txBody>
      </p:sp>
      <p:sp>
        <p:nvSpPr>
          <p:cNvPr id="36" name="CuadroTexto 35"/>
          <p:cNvSpPr txBox="1"/>
          <p:nvPr/>
        </p:nvSpPr>
        <p:spPr>
          <a:xfrm>
            <a:off x="7304087" y="4222750"/>
            <a:ext cx="311150"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0.50</a:t>
            </a:r>
          </a:p>
        </p:txBody>
      </p:sp>
      <p:sp>
        <p:nvSpPr>
          <p:cNvPr id="37" name="CuadroTexto 36"/>
          <p:cNvSpPr txBox="1"/>
          <p:nvPr/>
        </p:nvSpPr>
        <p:spPr>
          <a:xfrm>
            <a:off x="7831176" y="4222750"/>
            <a:ext cx="311150"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0.60</a:t>
            </a:r>
          </a:p>
        </p:txBody>
      </p:sp>
      <p:sp>
        <p:nvSpPr>
          <p:cNvPr id="38" name="CuadroTexto 37"/>
          <p:cNvSpPr txBox="1"/>
          <p:nvPr/>
        </p:nvSpPr>
        <p:spPr>
          <a:xfrm>
            <a:off x="6202440" y="4222750"/>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0.30</a:t>
            </a:r>
          </a:p>
        </p:txBody>
      </p:sp>
      <p:sp>
        <p:nvSpPr>
          <p:cNvPr id="39" name="CuadroTexto 38"/>
          <p:cNvSpPr txBox="1"/>
          <p:nvPr/>
        </p:nvSpPr>
        <p:spPr>
          <a:xfrm>
            <a:off x="5649912" y="4222750"/>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0.20</a:t>
            </a:r>
          </a:p>
        </p:txBody>
      </p:sp>
      <p:sp>
        <p:nvSpPr>
          <p:cNvPr id="41" name="CuadroTexto 40"/>
          <p:cNvSpPr txBox="1"/>
          <p:nvPr/>
        </p:nvSpPr>
        <p:spPr>
          <a:xfrm>
            <a:off x="5115132" y="4222750"/>
            <a:ext cx="311150"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0.10</a:t>
            </a:r>
          </a:p>
        </p:txBody>
      </p:sp>
      <p:sp>
        <p:nvSpPr>
          <p:cNvPr id="42" name="CuadroTexto 41"/>
          <p:cNvSpPr txBox="1"/>
          <p:nvPr/>
        </p:nvSpPr>
        <p:spPr>
          <a:xfrm>
            <a:off x="4928667" y="4053473"/>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98.0</a:t>
            </a:r>
          </a:p>
        </p:txBody>
      </p:sp>
      <p:sp>
        <p:nvSpPr>
          <p:cNvPr id="43" name="CuadroTexto 42"/>
          <p:cNvSpPr txBox="1"/>
          <p:nvPr/>
        </p:nvSpPr>
        <p:spPr>
          <a:xfrm>
            <a:off x="4928667" y="3352767"/>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98.5</a:t>
            </a:r>
          </a:p>
        </p:txBody>
      </p:sp>
      <p:sp>
        <p:nvSpPr>
          <p:cNvPr id="44" name="CuadroTexto 43"/>
          <p:cNvSpPr txBox="1"/>
          <p:nvPr/>
        </p:nvSpPr>
        <p:spPr>
          <a:xfrm>
            <a:off x="4928667" y="2615198"/>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99.0</a:t>
            </a:r>
          </a:p>
        </p:txBody>
      </p:sp>
      <p:sp>
        <p:nvSpPr>
          <p:cNvPr id="45" name="CuadroTexto 44"/>
          <p:cNvSpPr txBox="1"/>
          <p:nvPr/>
        </p:nvSpPr>
        <p:spPr>
          <a:xfrm>
            <a:off x="4928667" y="1928811"/>
            <a:ext cx="311150"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99.5</a:t>
            </a:r>
          </a:p>
        </p:txBody>
      </p:sp>
      <p:sp>
        <p:nvSpPr>
          <p:cNvPr id="46" name="CuadroTexto 45"/>
          <p:cNvSpPr txBox="1"/>
          <p:nvPr/>
        </p:nvSpPr>
        <p:spPr>
          <a:xfrm>
            <a:off x="4848225" y="1195099"/>
            <a:ext cx="391592" cy="169277"/>
          </a:xfrm>
          <a:prstGeom prst="rect">
            <a:avLst/>
          </a:prstGeom>
          <a:noFill/>
        </p:spPr>
        <p:txBody>
          <a:bodyPr wrap="square" lIns="0" tIns="0" rIns="0" bIns="0" rtlCol="0">
            <a:spAutoFit/>
          </a:bodyPr>
          <a:lstStyle/>
          <a:p>
            <a:pPr algn="ctr"/>
            <a:r>
              <a:rPr lang="es-ES_tradnl" sz="1100">
                <a:latin typeface="Calibri" charset="0"/>
                <a:ea typeface="Calibri" charset="0"/>
                <a:cs typeface="Calibri" charset="0"/>
              </a:rPr>
              <a:t>100.0</a:t>
            </a:r>
          </a:p>
        </p:txBody>
      </p:sp>
      <p:sp>
        <p:nvSpPr>
          <p:cNvPr id="47" name="CuadroTexto 46"/>
          <p:cNvSpPr txBox="1"/>
          <p:nvPr/>
        </p:nvSpPr>
        <p:spPr>
          <a:xfrm>
            <a:off x="6383702" y="1006755"/>
            <a:ext cx="1040747" cy="184666"/>
          </a:xfrm>
          <a:prstGeom prst="rect">
            <a:avLst/>
          </a:prstGeom>
          <a:noFill/>
        </p:spPr>
        <p:txBody>
          <a:bodyPr wrap="square" lIns="0" tIns="0" rIns="0" bIns="0" rtlCol="0">
            <a:spAutoFit/>
          </a:bodyPr>
          <a:lstStyle/>
          <a:p>
            <a:pPr algn="ctr"/>
            <a:r>
              <a:rPr lang="en-US" sz="1200" b="1" dirty="0">
                <a:latin typeface="Calibri" charset="0"/>
                <a:ea typeface="Calibri" charset="0"/>
                <a:cs typeface="Calibri" charset="0"/>
              </a:rPr>
              <a:t>Purity vs. Iron</a:t>
            </a:r>
          </a:p>
        </p:txBody>
      </p:sp>
      <p:sp>
        <p:nvSpPr>
          <p:cNvPr id="48" name="CuadroTexto 47"/>
          <p:cNvSpPr txBox="1"/>
          <p:nvPr/>
        </p:nvSpPr>
        <p:spPr>
          <a:xfrm rot="16200000">
            <a:off x="4214322" y="2614422"/>
            <a:ext cx="1040747" cy="184666"/>
          </a:xfrm>
          <a:prstGeom prst="rect">
            <a:avLst/>
          </a:prstGeom>
          <a:noFill/>
        </p:spPr>
        <p:txBody>
          <a:bodyPr wrap="square" lIns="0" tIns="0" rIns="0" bIns="0" rtlCol="0">
            <a:spAutoFit/>
          </a:bodyPr>
          <a:lstStyle/>
          <a:p>
            <a:pPr algn="ctr"/>
            <a:r>
              <a:rPr lang="en-US" sz="1200" b="1" dirty="0">
                <a:latin typeface="Calibri" charset="0"/>
                <a:ea typeface="Calibri" charset="0"/>
                <a:cs typeface="Calibri" charset="0"/>
              </a:rPr>
              <a:t>% Purity</a:t>
            </a:r>
          </a:p>
        </p:txBody>
      </p:sp>
      <p:sp>
        <p:nvSpPr>
          <p:cNvPr id="49" name="CuadroTexto 48"/>
          <p:cNvSpPr txBox="1"/>
          <p:nvPr/>
        </p:nvSpPr>
        <p:spPr>
          <a:xfrm>
            <a:off x="6105908" y="4448141"/>
            <a:ext cx="1596334" cy="184666"/>
          </a:xfrm>
          <a:prstGeom prst="rect">
            <a:avLst/>
          </a:prstGeom>
          <a:noFill/>
        </p:spPr>
        <p:txBody>
          <a:bodyPr wrap="square" lIns="0" tIns="0" rIns="0" bIns="0" rtlCol="0">
            <a:spAutoFit/>
          </a:bodyPr>
          <a:lstStyle/>
          <a:p>
            <a:pPr algn="ctr"/>
            <a:r>
              <a:rPr lang="en-US" sz="1200" b="1" dirty="0">
                <a:latin typeface="Calibri" charset="0"/>
                <a:ea typeface="Calibri" charset="0"/>
                <a:cs typeface="Calibri" charset="0"/>
              </a:rPr>
              <a:t>Iron (parts per million)</a:t>
            </a:r>
          </a:p>
        </p:txBody>
      </p:sp>
      <p:sp>
        <p:nvSpPr>
          <p:cNvPr id="50" name="CuadroTexto 49"/>
          <p:cNvSpPr txBox="1"/>
          <p:nvPr/>
        </p:nvSpPr>
        <p:spPr>
          <a:xfrm>
            <a:off x="5398274" y="4579440"/>
            <a:ext cx="656451" cy="553998"/>
          </a:xfrm>
          <a:prstGeom prst="rect">
            <a:avLst/>
          </a:prstGeom>
          <a:noFill/>
        </p:spPr>
        <p:txBody>
          <a:bodyPr wrap="square" lIns="0" tIns="0" rIns="0" bIns="0" rtlCol="0">
            <a:spAutoFit/>
          </a:bodyPr>
          <a:lstStyle/>
          <a:p>
            <a:r>
              <a:rPr lang="es-ES_tradnl" sz="1200" dirty="0">
                <a:latin typeface="Calibri" charset="0"/>
                <a:ea typeface="Calibri" charset="0"/>
                <a:cs typeface="Calibri" charset="0"/>
              </a:rPr>
              <a:t>Reactor 1</a:t>
            </a:r>
          </a:p>
          <a:p>
            <a:r>
              <a:rPr lang="es-ES_tradnl" sz="1200" dirty="0">
                <a:latin typeface="Calibri" charset="0"/>
                <a:ea typeface="Calibri" charset="0"/>
                <a:cs typeface="Calibri" charset="0"/>
              </a:rPr>
              <a:t>Reactor 2</a:t>
            </a:r>
          </a:p>
          <a:p>
            <a:r>
              <a:rPr lang="es-ES_tradnl" sz="1200" dirty="0">
                <a:latin typeface="Calibri" charset="0"/>
                <a:ea typeface="Calibri" charset="0"/>
                <a:cs typeface="Calibri" charset="0"/>
              </a:rPr>
              <a:t>Reactor 3</a:t>
            </a:r>
          </a:p>
        </p:txBody>
      </p:sp>
      <p:sp>
        <p:nvSpPr>
          <p:cNvPr id="51" name="Rectángulo 50"/>
          <p:cNvSpPr/>
          <p:nvPr/>
        </p:nvSpPr>
        <p:spPr>
          <a:xfrm>
            <a:off x="5263337" y="5012987"/>
            <a:ext cx="66598" cy="665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2" name="Elipse 51"/>
          <p:cNvSpPr/>
          <p:nvPr/>
        </p:nvSpPr>
        <p:spPr>
          <a:xfrm>
            <a:off x="5261827" y="4647407"/>
            <a:ext cx="60325" cy="603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3" name="Triángulo 52"/>
          <p:cNvSpPr/>
          <p:nvPr/>
        </p:nvSpPr>
        <p:spPr>
          <a:xfrm>
            <a:off x="5261827" y="4826276"/>
            <a:ext cx="65049" cy="6032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4" name="CuadroTexto 53">
            <a:extLst>
              <a:ext uri="{FF2B5EF4-FFF2-40B4-BE49-F238E27FC236}">
                <a16:creationId xmlns:a16="http://schemas.microsoft.com/office/drawing/2014/main" id="{6B0C0CA0-F6FF-3D48-A483-67F4EA0E1797}"/>
              </a:ext>
            </a:extLst>
          </p:cNvPr>
          <p:cNvSpPr txBox="1"/>
          <p:nvPr/>
        </p:nvSpPr>
        <p:spPr>
          <a:xfrm>
            <a:off x="8378023" y="4222750"/>
            <a:ext cx="311150" cy="169277"/>
          </a:xfrm>
          <a:prstGeom prst="rect">
            <a:avLst/>
          </a:prstGeom>
          <a:noFill/>
        </p:spPr>
        <p:txBody>
          <a:bodyPr wrap="square" lIns="0" tIns="0" rIns="0" bIns="0" rtlCol="0">
            <a:spAutoFit/>
          </a:bodyPr>
          <a:lstStyle/>
          <a:p>
            <a:pPr algn="ctr"/>
            <a:r>
              <a:rPr lang="es-ES_tradnl" sz="1100" dirty="0">
                <a:latin typeface="Calibri" charset="0"/>
                <a:ea typeface="Calibri" charset="0"/>
                <a:cs typeface="Calibri" charset="0"/>
              </a:rPr>
              <a:t>0.70</a:t>
            </a:r>
          </a:p>
        </p:txBody>
      </p:sp>
    </p:spTree>
    <p:custDataLst>
      <p:tags r:id="rId1"/>
    </p:custDataLst>
    <p:extLst>
      <p:ext uri="{BB962C8B-B14F-4D97-AF65-F5344CB8AC3E}">
        <p14:creationId xmlns:p14="http://schemas.microsoft.com/office/powerpoint/2010/main" val="1693630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5166614" cy="293478"/>
          </a:xfrm>
          <a:prstGeom prst="rect">
            <a:avLst/>
          </a:prstGeom>
        </p:spPr>
        <p:txBody>
          <a:bodyPr wrap="square" lIns="0" tIns="0" rIns="0" bIns="46800">
            <a:spAutoFit/>
          </a:bodyPr>
          <a:lstStyle/>
          <a:p>
            <a:pPr>
              <a:spcAft>
                <a:spcPts val="600"/>
              </a:spcAft>
            </a:pPr>
            <a:r>
              <a:rPr lang="es-ES_tradnl" sz="1600" b="1" dirty="0">
                <a:solidFill>
                  <a:srgbClr val="714FA0"/>
                </a:solidFill>
                <a:latin typeface="Calibri" charset="0"/>
                <a:ea typeface="Calibri" charset="0"/>
                <a:cs typeface="Calibri" charset="0"/>
              </a:rPr>
              <a:t>7.  DIAGRAMA DE </a:t>
            </a:r>
            <a:r>
              <a:rPr lang="en-US" sz="1600" b="1" dirty="0">
                <a:solidFill>
                  <a:srgbClr val="714FA0"/>
                </a:solidFill>
                <a:latin typeface="Calibri" charset="0"/>
                <a:ea typeface="Calibri" charset="0"/>
                <a:cs typeface="Calibri" charset="0"/>
              </a:rPr>
              <a:t>ESTRATIFICACIÓN</a:t>
            </a:r>
            <a:r>
              <a:rPr lang="es-ES_tradnl" sz="1600" b="1" dirty="0">
                <a:solidFill>
                  <a:srgbClr val="714FA0"/>
                </a:solidFill>
                <a:latin typeface="Calibri" charset="0"/>
                <a:ea typeface="Calibri" charset="0"/>
                <a:cs typeface="Calibri" charset="0"/>
              </a:rPr>
              <a:t> </a:t>
            </a:r>
            <a:r>
              <a:rPr lang="es-ES_tradnl" sz="1400" b="1" dirty="0">
                <a:latin typeface="Calibri" charset="0"/>
                <a:ea typeface="Calibri" charset="0"/>
                <a:cs typeface="Calibri" charset="0"/>
              </a:rPr>
              <a:t>cuando usarlo</a:t>
            </a:r>
            <a:r>
              <a:rPr lang="es-ES_tradnl" sz="1600" b="1" dirty="0">
                <a:solidFill>
                  <a:srgbClr val="714FA0"/>
                </a:solidFill>
                <a:latin typeface="Calibri" charset="0"/>
                <a:ea typeface="Calibri" charset="0"/>
                <a:cs typeface="Calibri" charset="0"/>
              </a:rPr>
              <a:t> </a:t>
            </a:r>
          </a:p>
        </p:txBody>
      </p:sp>
      <p:grpSp>
        <p:nvGrpSpPr>
          <p:cNvPr id="12" name="Agrupar 11"/>
          <p:cNvGrpSpPr/>
          <p:nvPr/>
        </p:nvGrpSpPr>
        <p:grpSpPr>
          <a:xfrm>
            <a:off x="339968" y="2843873"/>
            <a:ext cx="8628185" cy="2390115"/>
            <a:chOff x="684213" y="3036888"/>
            <a:chExt cx="9830571" cy="2115988"/>
          </a:xfrm>
        </p:grpSpPr>
        <p:sp>
          <p:nvSpPr>
            <p:cNvPr id="6" name="Rectángulo redondeado 5"/>
            <p:cNvSpPr/>
            <p:nvPr/>
          </p:nvSpPr>
          <p:spPr>
            <a:xfrm>
              <a:off x="684213" y="3036888"/>
              <a:ext cx="1806030"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r>
                <a:rPr lang="es-ES" sz="1400" dirty="0">
                  <a:latin typeface="Calibri" panose="020F0502020204030204" pitchFamily="34" charset="0"/>
                  <a:cs typeface="Calibri" panose="020F0502020204030204" pitchFamily="34" charset="0"/>
                </a:rPr>
                <a:t>Se quieren identificar las causas más significativas que influyen en la variación de los datos.</a:t>
              </a:r>
            </a:p>
          </p:txBody>
        </p:sp>
        <p:sp>
          <p:nvSpPr>
            <p:cNvPr id="8" name="Rectángulo redondeado 7"/>
            <p:cNvSpPr/>
            <p:nvPr/>
          </p:nvSpPr>
          <p:spPr>
            <a:xfrm>
              <a:off x="2562668" y="3036888"/>
              <a:ext cx="2052573"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r>
                <a:rPr lang="es-ES" sz="1400" dirty="0">
                  <a:latin typeface="Calibri" panose="020F0502020204030204" pitchFamily="34" charset="0"/>
                  <a:cs typeface="Calibri" panose="020F0502020204030204" pitchFamily="34" charset="0"/>
                </a:rPr>
                <a:t>Se necesita comprender la estructura de grupos de datos para identificar las causas del problema y llevar a cabo las acciones correctivas necesarias.</a:t>
              </a:r>
            </a:p>
          </p:txBody>
        </p:sp>
        <p:sp>
          <p:nvSpPr>
            <p:cNvPr id="9" name="Rectángulo redondeado 8"/>
            <p:cNvSpPr/>
            <p:nvPr/>
          </p:nvSpPr>
          <p:spPr>
            <a:xfrm>
              <a:off x="4687666" y="3036888"/>
              <a:ext cx="1865919"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400" dirty="0">
                  <a:latin typeface="Calibri" panose="020F0502020204030204" pitchFamily="34" charset="0"/>
                  <a:cs typeface="Calibri" panose="020F0502020204030204" pitchFamily="34" charset="0"/>
                </a:rPr>
                <a:t>Los datos provienen de diversas fuentes o condiciones como días de la semana, proveedores, turnos o grupos de población.</a:t>
              </a:r>
            </a:p>
          </p:txBody>
        </p:sp>
        <p:sp>
          <p:nvSpPr>
            <p:cNvPr id="10" name="Rectángulo redondeado 9"/>
            <p:cNvSpPr/>
            <p:nvPr/>
          </p:nvSpPr>
          <p:spPr>
            <a:xfrm>
              <a:off x="6626010"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400" dirty="0">
                  <a:latin typeface="Calibri" panose="020F0502020204030204" pitchFamily="34" charset="0"/>
                  <a:cs typeface="Calibri" panose="020F0502020204030204" pitchFamily="34" charset="0"/>
                </a:rPr>
                <a:t>Cuando para analizar los datos, se requiere la separación de diversas fuentes o condiciones.</a:t>
              </a:r>
              <a:endParaRPr lang="es-PE" sz="1400" dirty="0">
                <a:latin typeface="Calibri" charset="0"/>
                <a:ea typeface="Calibri" charset="0"/>
                <a:cs typeface="Calibri" charset="0"/>
              </a:endParaRPr>
            </a:p>
          </p:txBody>
        </p:sp>
        <p:sp>
          <p:nvSpPr>
            <p:cNvPr id="11" name="Rectángulo redondeado 10"/>
            <p:cNvSpPr/>
            <p:nvPr/>
          </p:nvSpPr>
          <p:spPr>
            <a:xfrm>
              <a:off x="8606609" y="3036888"/>
              <a:ext cx="1908175" cy="2115988"/>
            </a:xfrm>
            <a:prstGeom prst="roundRect">
              <a:avLst>
                <a:gd name="adj" fmla="val 3654"/>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tlCol="0" anchor="t"/>
            <a:lstStyle/>
            <a:p>
              <a:pPr lvl="0"/>
              <a:r>
                <a:rPr lang="es-ES" sz="1400" dirty="0">
                  <a:latin typeface="Calibri" panose="020F0502020204030204" pitchFamily="34" charset="0"/>
                  <a:cs typeface="Calibri" panose="020F0502020204030204" pitchFamily="34" charset="0"/>
                </a:rPr>
                <a:t>Cuando los resultados obtenidos con otras herramientas no evidencian conclusiones pertinentes para tomar decisiones.</a:t>
              </a:r>
              <a:endParaRPr lang="es-PE" sz="1400" dirty="0">
                <a:latin typeface="Calibri" panose="020F0502020204030204" pitchFamily="34" charset="0"/>
                <a:cs typeface="Calibri" panose="020F0502020204030204" pitchFamily="34" charset="0"/>
              </a:endParaRPr>
            </a:p>
          </p:txBody>
        </p:sp>
      </p:grpSp>
      <p:sp>
        <p:nvSpPr>
          <p:cNvPr id="13" name="Flecha izquierda y derecha 12"/>
          <p:cNvSpPr/>
          <p:nvPr/>
        </p:nvSpPr>
        <p:spPr>
          <a:xfrm>
            <a:off x="1240622" y="4911273"/>
            <a:ext cx="6808205" cy="235390"/>
          </a:xfrm>
          <a:prstGeom prst="leftRightArrow">
            <a:avLst/>
          </a:prstGeom>
          <a:solidFill>
            <a:srgbClr val="D4C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4" name="Imagen 1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53754" y="1306964"/>
            <a:ext cx="1637697" cy="1464482"/>
          </a:xfrm>
          <a:prstGeom prst="rect">
            <a:avLst/>
          </a:prstGeom>
        </p:spPr>
      </p:pic>
      <p:pic>
        <p:nvPicPr>
          <p:cNvPr id="15" name="Imagen 1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555017" y="1306964"/>
            <a:ext cx="1674785" cy="1464482"/>
          </a:xfrm>
          <a:prstGeom prst="rect">
            <a:avLst/>
          </a:prstGeom>
        </p:spPr>
      </p:pic>
      <p:pic>
        <p:nvPicPr>
          <p:cNvPr id="17" name="Imagen 16"/>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330455" y="1306965"/>
            <a:ext cx="1637697" cy="1464482"/>
          </a:xfrm>
          <a:prstGeom prst="rect">
            <a:avLst/>
          </a:prstGeom>
        </p:spPr>
      </p:pic>
      <p:pic>
        <p:nvPicPr>
          <p:cNvPr id="18" name="Imagen 17"/>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988667" y="1297367"/>
            <a:ext cx="1801521" cy="1464482"/>
          </a:xfrm>
          <a:prstGeom prst="rect">
            <a:avLst/>
          </a:prstGeom>
        </p:spPr>
      </p:pic>
      <p:pic>
        <p:nvPicPr>
          <p:cNvPr id="19" name="Imagen 18"/>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339969" y="1306965"/>
            <a:ext cx="1585132" cy="1464482"/>
          </a:xfrm>
          <a:prstGeom prst="rect">
            <a:avLst/>
          </a:prstGeom>
        </p:spPr>
      </p:pic>
    </p:spTree>
    <p:extLst>
      <p:ext uri="{BB962C8B-B14F-4D97-AF65-F5344CB8AC3E}">
        <p14:creationId xmlns:p14="http://schemas.microsoft.com/office/powerpoint/2010/main" val="76969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4" cstate="print"/>
          <a:stretch>
            <a:fillRect/>
          </a:stretch>
        </p:blipFill>
        <p:spPr>
          <a:xfrm>
            <a:off x="3663056" y="1289345"/>
            <a:ext cx="4937735" cy="3969874"/>
          </a:xfrm>
          <a:prstGeom prst="rect">
            <a:avLst/>
          </a:prstGeom>
        </p:spPr>
      </p:pic>
      <p:sp>
        <p:nvSpPr>
          <p:cNvPr id="3" name="Rectángulo 2"/>
          <p:cNvSpPr/>
          <p:nvPr/>
        </p:nvSpPr>
        <p:spPr>
          <a:xfrm>
            <a:off x="4321420" y="1620982"/>
            <a:ext cx="3924805" cy="184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9" name="object 7"/>
          <p:cNvSpPr txBox="1"/>
          <p:nvPr/>
        </p:nvSpPr>
        <p:spPr>
          <a:xfrm>
            <a:off x="512291" y="927016"/>
            <a:ext cx="8172452" cy="246221"/>
          </a:xfrm>
          <a:prstGeom prst="rect">
            <a:avLst/>
          </a:prstGeom>
        </p:spPr>
        <p:txBody>
          <a:bodyPr vert="horz" wrap="square" lIns="0" tIns="0" rIns="0" bIns="0" rtlCol="0">
            <a:spAutoFit/>
          </a:bodyPr>
          <a:lstStyle/>
          <a:p>
            <a:pPr marL="223838" indent="-223838">
              <a:spcAft>
                <a:spcPts val="600"/>
              </a:spcAft>
              <a:buFont typeface="+mj-lt"/>
              <a:buAutoNum type="arabicPeriod" startAt="7"/>
            </a:pPr>
            <a:r>
              <a:rPr lang="en-US" sz="1600" b="1" dirty="0">
                <a:solidFill>
                  <a:srgbClr val="714FA0"/>
                </a:solidFill>
                <a:latin typeface="Calibri" charset="0"/>
                <a:ea typeface="Calibri" charset="0"/>
                <a:cs typeface="Calibri" charset="0"/>
              </a:rPr>
              <a:t>DIAGRAMA DE ESTRATIFICACIÓN - Ejemplo</a:t>
            </a:r>
            <a:endParaRPr lang="es-PE" sz="1600" dirty="0">
              <a:latin typeface="Calibri" charset="0"/>
              <a:ea typeface="Calibri" charset="0"/>
              <a:cs typeface="Calibri" charset="0"/>
            </a:endParaRPr>
          </a:p>
        </p:txBody>
      </p:sp>
      <p:sp>
        <p:nvSpPr>
          <p:cNvPr id="2" name="Rombo 1"/>
          <p:cNvSpPr/>
          <p:nvPr/>
        </p:nvSpPr>
        <p:spPr>
          <a:xfrm>
            <a:off x="4465121" y="207818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Rombo 10"/>
          <p:cNvSpPr/>
          <p:nvPr/>
        </p:nvSpPr>
        <p:spPr>
          <a:xfrm>
            <a:off x="4670242" y="2470065"/>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Rombo 11"/>
          <p:cNvSpPr/>
          <p:nvPr/>
        </p:nvSpPr>
        <p:spPr>
          <a:xfrm>
            <a:off x="6030261" y="1702127"/>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Rombo 12"/>
          <p:cNvSpPr/>
          <p:nvPr/>
        </p:nvSpPr>
        <p:spPr>
          <a:xfrm>
            <a:off x="6131923" y="297949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Rombo 13"/>
          <p:cNvSpPr/>
          <p:nvPr/>
        </p:nvSpPr>
        <p:spPr>
          <a:xfrm>
            <a:off x="6877050" y="2868654"/>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Rombo 14"/>
          <p:cNvSpPr/>
          <p:nvPr/>
        </p:nvSpPr>
        <p:spPr>
          <a:xfrm>
            <a:off x="7281788" y="2718752"/>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Rombo 15"/>
          <p:cNvSpPr/>
          <p:nvPr/>
        </p:nvSpPr>
        <p:spPr>
          <a:xfrm>
            <a:off x="7681591" y="297949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Rombo 16"/>
          <p:cNvSpPr/>
          <p:nvPr/>
        </p:nvSpPr>
        <p:spPr>
          <a:xfrm>
            <a:off x="7281955" y="2071026"/>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Rombo 17"/>
          <p:cNvSpPr/>
          <p:nvPr/>
        </p:nvSpPr>
        <p:spPr>
          <a:xfrm>
            <a:off x="6762255" y="207818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Rombo 18"/>
          <p:cNvSpPr/>
          <p:nvPr/>
        </p:nvSpPr>
        <p:spPr>
          <a:xfrm>
            <a:off x="6354536" y="235527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aphicFrame>
        <p:nvGraphicFramePr>
          <p:cNvPr id="4" name="Tabla 4">
            <a:extLst>
              <a:ext uri="{FF2B5EF4-FFF2-40B4-BE49-F238E27FC236}">
                <a16:creationId xmlns:a16="http://schemas.microsoft.com/office/drawing/2014/main" id="{F8FFC613-1555-1243-AF48-8F1B786BE9EE}"/>
              </a:ext>
            </a:extLst>
          </p:cNvPr>
          <p:cNvGraphicFramePr>
            <a:graphicFrameLocks noGrp="1"/>
          </p:cNvGraphicFramePr>
          <p:nvPr>
            <p:extLst>
              <p:ext uri="{D42A27DB-BD31-4B8C-83A1-F6EECF244321}">
                <p14:modId xmlns:p14="http://schemas.microsoft.com/office/powerpoint/2010/main" val="44594249"/>
              </p:ext>
            </p:extLst>
          </p:nvPr>
        </p:nvGraphicFramePr>
        <p:xfrm>
          <a:off x="846383" y="1540218"/>
          <a:ext cx="1934201" cy="3191298"/>
        </p:xfrm>
        <a:graphic>
          <a:graphicData uri="http://schemas.openxmlformats.org/drawingml/2006/table">
            <a:tbl>
              <a:tblPr firstRow="1" bandRow="1">
                <a:tableStyleId>{5C22544A-7EE6-4342-B048-85BDC9FD1C3A}</a:tableStyleId>
              </a:tblPr>
              <a:tblGrid>
                <a:gridCol w="374912">
                  <a:extLst>
                    <a:ext uri="{9D8B030D-6E8A-4147-A177-3AD203B41FA5}">
                      <a16:colId xmlns:a16="http://schemas.microsoft.com/office/drawing/2014/main" val="2087953917"/>
                    </a:ext>
                  </a:extLst>
                </a:gridCol>
                <a:gridCol w="738498">
                  <a:extLst>
                    <a:ext uri="{9D8B030D-6E8A-4147-A177-3AD203B41FA5}">
                      <a16:colId xmlns:a16="http://schemas.microsoft.com/office/drawing/2014/main" val="2363930431"/>
                    </a:ext>
                  </a:extLst>
                </a:gridCol>
                <a:gridCol w="820791">
                  <a:extLst>
                    <a:ext uri="{9D8B030D-6E8A-4147-A177-3AD203B41FA5}">
                      <a16:colId xmlns:a16="http://schemas.microsoft.com/office/drawing/2014/main" val="863954836"/>
                    </a:ext>
                  </a:extLst>
                </a:gridCol>
              </a:tblGrid>
              <a:tr h="370648">
                <a:tc>
                  <a:txBody>
                    <a:bodyPr/>
                    <a:lstStyle/>
                    <a:p>
                      <a:endParaRPr lang="es-ES_tradnl" sz="900" dirty="0">
                        <a:solidFill>
                          <a:schemeClr val="tx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_tradnl" sz="900" dirty="0">
                          <a:solidFill>
                            <a:schemeClr val="tx1"/>
                          </a:solidFill>
                          <a:latin typeface="Calibri" panose="020F0502020204030204" pitchFamily="34" charset="0"/>
                          <a:cs typeface="Calibri" panose="020F0502020204030204" pitchFamily="34" charset="0"/>
                        </a:rPr>
                        <a:t>Serenos (x)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00" dirty="0">
                          <a:solidFill>
                            <a:schemeClr val="tx1"/>
                          </a:solidFill>
                          <a:latin typeface="Calibri" panose="020F0502020204030204" pitchFamily="34" charset="0"/>
                          <a:cs typeface="Calibri" panose="020F0502020204030204" pitchFamily="34" charset="0"/>
                        </a:rPr>
                        <a:t>Asaltos (y)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3182152"/>
                  </a:ext>
                </a:extLst>
              </a:tr>
              <a:tr h="282065">
                <a:tc>
                  <a:txBody>
                    <a:bodyPr/>
                    <a:lstStyle/>
                    <a:p>
                      <a:pPr algn="r"/>
                      <a:r>
                        <a:rPr lang="es-ES_tradnl" sz="1000" dirty="0">
                          <a:latin typeface="Calibri" panose="020F0502020204030204" pitchFamily="34" charset="0"/>
                          <a:cs typeface="Calibri" panose="020F0502020204030204" pitchFamily="34" charset="0"/>
                        </a:rPr>
                        <a:t>1</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305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20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302352"/>
                  </a:ext>
                </a:extLst>
              </a:tr>
              <a:tr h="282065">
                <a:tc>
                  <a:txBody>
                    <a:bodyPr/>
                    <a:lstStyle/>
                    <a:p>
                      <a:pPr algn="r"/>
                      <a:r>
                        <a:rPr lang="es-ES_tradnl" sz="1000" dirty="0">
                          <a:latin typeface="Calibri" panose="020F0502020204030204" pitchFamily="34" charset="0"/>
                          <a:cs typeface="Calibri" panose="020F0502020204030204" pitchFamily="34" charset="0"/>
                        </a:rPr>
                        <a:t>2</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300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20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31832013"/>
                  </a:ext>
                </a:extLst>
              </a:tr>
              <a:tr h="282065">
                <a:tc>
                  <a:txBody>
                    <a:bodyPr/>
                    <a:lstStyle/>
                    <a:p>
                      <a:pPr algn="r"/>
                      <a:r>
                        <a:rPr lang="es-ES_tradnl" sz="1000" dirty="0">
                          <a:latin typeface="Calibri" panose="020F0502020204030204" pitchFamily="34" charset="0"/>
                          <a:cs typeface="Calibri" panose="020F0502020204030204" pitchFamily="34" charset="0"/>
                        </a:rPr>
                        <a:t>3</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293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23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47815581"/>
                  </a:ext>
                </a:extLst>
              </a:tr>
              <a:tr h="282065">
                <a:tc>
                  <a:txBody>
                    <a:bodyPr/>
                    <a:lstStyle/>
                    <a:p>
                      <a:pPr algn="r"/>
                      <a:r>
                        <a:rPr lang="es-ES_tradnl" sz="1000" dirty="0">
                          <a:latin typeface="Calibri" panose="020F0502020204030204" pitchFamily="34" charset="0"/>
                          <a:cs typeface="Calibri" panose="020F0502020204030204" pitchFamily="34" charset="0"/>
                        </a:rPr>
                        <a:t>4</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278</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20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49693107"/>
                  </a:ext>
                </a:extLst>
              </a:tr>
              <a:tr h="282065">
                <a:tc>
                  <a:txBody>
                    <a:bodyPr/>
                    <a:lstStyle/>
                    <a:p>
                      <a:pPr algn="r"/>
                      <a:r>
                        <a:rPr lang="es-ES_tradnl" sz="1000" dirty="0">
                          <a:latin typeface="Calibri" panose="020F0502020204030204" pitchFamily="34" charset="0"/>
                          <a:cs typeface="Calibri" panose="020F0502020204030204" pitchFamily="34" charset="0"/>
                        </a:rPr>
                        <a:t>5</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280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17</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84356496"/>
                  </a:ext>
                </a:extLst>
              </a:tr>
              <a:tr h="282065">
                <a:tc>
                  <a:txBody>
                    <a:bodyPr/>
                    <a:lstStyle/>
                    <a:p>
                      <a:pPr algn="r"/>
                      <a:r>
                        <a:rPr lang="es-ES_tradnl" sz="1000" dirty="0">
                          <a:latin typeface="Calibri" panose="020F0502020204030204" pitchFamily="34" charset="0"/>
                          <a:cs typeface="Calibri" panose="020F0502020204030204" pitchFamily="34" charset="0"/>
                        </a:rPr>
                        <a:t>6</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294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935471255"/>
                  </a:ext>
                </a:extLst>
              </a:tr>
              <a:tr h="282065">
                <a:tc>
                  <a:txBody>
                    <a:bodyPr/>
                    <a:lstStyle/>
                    <a:p>
                      <a:pPr algn="r"/>
                      <a:r>
                        <a:rPr lang="es-ES_tradnl" sz="1000" dirty="0">
                          <a:latin typeface="Calibri" panose="020F0502020204030204" pitchFamily="34" charset="0"/>
                          <a:cs typeface="Calibri" panose="020F0502020204030204" pitchFamily="34" charset="0"/>
                        </a:rPr>
                        <a:t>7</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301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90053527"/>
                  </a:ext>
                </a:extLst>
              </a:tr>
              <a:tr h="282065">
                <a:tc>
                  <a:txBody>
                    <a:bodyPr/>
                    <a:lstStyle/>
                    <a:p>
                      <a:pPr algn="r"/>
                      <a:r>
                        <a:rPr lang="es-ES_tradnl" sz="1000" dirty="0">
                          <a:latin typeface="Calibri" panose="020F0502020204030204" pitchFamily="34" charset="0"/>
                          <a:cs typeface="Calibri" panose="020F0502020204030204" pitchFamily="34" charset="0"/>
                        </a:rPr>
                        <a:t>8</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296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18</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973351890"/>
                  </a:ext>
                </a:extLst>
              </a:tr>
              <a:tr h="282065">
                <a:tc>
                  <a:txBody>
                    <a:bodyPr/>
                    <a:lstStyle/>
                    <a:p>
                      <a:pPr algn="r"/>
                      <a:r>
                        <a:rPr lang="es-ES_tradnl" sz="1000" dirty="0">
                          <a:latin typeface="Calibri" panose="020F0502020204030204" pitchFamily="34" charset="0"/>
                          <a:cs typeface="Calibri" panose="020F0502020204030204" pitchFamily="34" charset="0"/>
                        </a:rPr>
                        <a:t>9</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309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09532042"/>
                  </a:ext>
                </a:extLst>
              </a:tr>
              <a:tr h="282065">
                <a:tc>
                  <a:txBody>
                    <a:bodyPr/>
                    <a:lstStyle/>
                    <a:p>
                      <a:pPr algn="r"/>
                      <a:r>
                        <a:rPr lang="es-ES_tradnl" sz="1000" dirty="0">
                          <a:latin typeface="Calibri" panose="020F0502020204030204" pitchFamily="34" charset="0"/>
                          <a:cs typeface="Calibri" panose="020F0502020204030204" pitchFamily="34" charset="0"/>
                        </a:rPr>
                        <a:t>10</a:t>
                      </a: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100" dirty="0">
                          <a:latin typeface="Calibri" panose="020F0502020204030204" pitchFamily="34" charset="0"/>
                          <a:cs typeface="Calibri" panose="020F0502020204030204" pitchFamily="34" charset="0"/>
                        </a:rPr>
                        <a:t>305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s-ES_tradnl" sz="1100" dirty="0">
                          <a:solidFill>
                            <a:srgbClr val="EE4639"/>
                          </a:solidFill>
                          <a:latin typeface="Calibri" panose="020F0502020204030204" pitchFamily="34" charset="0"/>
                          <a:cs typeface="Calibri" panose="020F0502020204030204" pitchFamily="34" charset="0"/>
                        </a:rPr>
                        <a:t>15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37917403"/>
                  </a:ext>
                </a:extLst>
              </a:tr>
            </a:tbl>
          </a:graphicData>
        </a:graphic>
      </p:graphicFrame>
      <p:sp>
        <p:nvSpPr>
          <p:cNvPr id="5" name="Rectángulo 4">
            <a:extLst>
              <a:ext uri="{FF2B5EF4-FFF2-40B4-BE49-F238E27FC236}">
                <a16:creationId xmlns:a16="http://schemas.microsoft.com/office/drawing/2014/main" id="{EA88AEA9-99A5-BE4B-BB73-26C22C789AF1}"/>
              </a:ext>
            </a:extLst>
          </p:cNvPr>
          <p:cNvSpPr/>
          <p:nvPr/>
        </p:nvSpPr>
        <p:spPr>
          <a:xfrm>
            <a:off x="1813483" y="1424110"/>
            <a:ext cx="296556" cy="184666"/>
          </a:xfrm>
          <a:prstGeom prst="rect">
            <a:avLst/>
          </a:prstGeom>
        </p:spPr>
        <p:txBody>
          <a:bodyPr wrap="none" lIns="0" tIns="0" rIns="0" bIns="0">
            <a:spAutoFit/>
          </a:bodyPr>
          <a:lstStyle/>
          <a:p>
            <a:pPr lvl="0" fontAlgn="auto">
              <a:spcBef>
                <a:spcPts val="0"/>
              </a:spcBef>
              <a:spcAft>
                <a:spcPts val="0"/>
              </a:spcAft>
              <a:defRPr/>
            </a:pPr>
            <a:r>
              <a:rPr lang="es-ES_tradnl" sz="1200" dirty="0">
                <a:latin typeface="Calibri" panose="020F0502020204030204" pitchFamily="34" charset="0"/>
                <a:cs typeface="Calibri" panose="020F0502020204030204" pitchFamily="34" charset="0"/>
              </a:rPr>
              <a:t>Lima</a:t>
            </a:r>
          </a:p>
        </p:txBody>
      </p:sp>
    </p:spTree>
    <p:custDataLst>
      <p:tags r:id="rId1"/>
    </p:custDataLst>
    <p:extLst>
      <p:ext uri="{BB962C8B-B14F-4D97-AF65-F5344CB8AC3E}">
        <p14:creationId xmlns:p14="http://schemas.microsoft.com/office/powerpoint/2010/main" val="606324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2" name="Agrupar 1"/>
          <p:cNvGrpSpPr/>
          <p:nvPr/>
        </p:nvGrpSpPr>
        <p:grpSpPr>
          <a:xfrm>
            <a:off x="834204" y="1874214"/>
            <a:ext cx="7116818" cy="2401176"/>
            <a:chOff x="263470" y="2879441"/>
            <a:chExt cx="8404280" cy="2835559"/>
          </a:xfrm>
        </p:grpSpPr>
        <p:pic>
          <p:nvPicPr>
            <p:cNvPr id="6" name="Imagen 5"/>
            <p:cNvPicPr>
              <a:picLocks noChangeAspect="1"/>
            </p:cNvPicPr>
            <p:nvPr/>
          </p:nvPicPr>
          <p:blipFill>
            <a:blip r:embed="rId4" cstate="print"/>
            <a:stretch>
              <a:fillRect/>
            </a:stretch>
          </p:blipFill>
          <p:spPr>
            <a:xfrm>
              <a:off x="263470" y="2879441"/>
              <a:ext cx="2668688" cy="2835559"/>
            </a:xfrm>
            <a:prstGeom prst="rect">
              <a:avLst/>
            </a:prstGeom>
          </p:spPr>
        </p:pic>
        <p:pic>
          <p:nvPicPr>
            <p:cNvPr id="9" name="Imagen 8"/>
            <p:cNvPicPr>
              <a:picLocks noChangeAspect="1"/>
            </p:cNvPicPr>
            <p:nvPr/>
          </p:nvPicPr>
          <p:blipFill rotWithShape="1">
            <a:blip r:embed="rId5" cstate="print"/>
            <a:srcRect l="5149"/>
            <a:stretch/>
          </p:blipFill>
          <p:spPr>
            <a:xfrm>
              <a:off x="6041544" y="2879441"/>
              <a:ext cx="2626206" cy="2835559"/>
            </a:xfrm>
            <a:prstGeom prst="rect">
              <a:avLst/>
            </a:prstGeom>
          </p:spPr>
        </p:pic>
        <p:pic>
          <p:nvPicPr>
            <p:cNvPr id="11" name="Imagen 10"/>
            <p:cNvPicPr>
              <a:picLocks noChangeAspect="1"/>
            </p:cNvPicPr>
            <p:nvPr/>
          </p:nvPicPr>
          <p:blipFill rotWithShape="1">
            <a:blip r:embed="rId6" cstate="print"/>
            <a:srcRect l="6388"/>
            <a:stretch/>
          </p:blipFill>
          <p:spPr>
            <a:xfrm>
              <a:off x="3156401" y="2879441"/>
              <a:ext cx="2732437" cy="2835559"/>
            </a:xfrm>
            <a:prstGeom prst="rect">
              <a:avLst/>
            </a:prstGeom>
          </p:spPr>
        </p:pic>
      </p:grpSp>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0" name="object 7"/>
          <p:cNvSpPr txBox="1"/>
          <p:nvPr/>
        </p:nvSpPr>
        <p:spPr>
          <a:xfrm>
            <a:off x="512291" y="927016"/>
            <a:ext cx="8172452" cy="246221"/>
          </a:xfrm>
          <a:prstGeom prst="rect">
            <a:avLst/>
          </a:prstGeom>
        </p:spPr>
        <p:txBody>
          <a:bodyPr vert="horz" wrap="square" lIns="0" tIns="0" rIns="0" bIns="0" rtlCol="0">
            <a:spAutoFit/>
          </a:bodyPr>
          <a:lstStyle/>
          <a:p>
            <a:pPr marL="223838" indent="-223838">
              <a:spcAft>
                <a:spcPts val="600"/>
              </a:spcAft>
              <a:buFont typeface="+mj-lt"/>
              <a:buAutoNum type="arabicPeriod" startAt="7"/>
            </a:pPr>
            <a:r>
              <a:rPr lang="en-US" sz="1600" b="1" dirty="0">
                <a:solidFill>
                  <a:srgbClr val="714FA0"/>
                </a:solidFill>
                <a:latin typeface="Calibri" charset="0"/>
                <a:ea typeface="Calibri" charset="0"/>
                <a:cs typeface="Calibri" charset="0"/>
              </a:rPr>
              <a:t>DIAGRAMA DE ESTRATIFICACIÓN - Ejemplo</a:t>
            </a:r>
            <a:endParaRPr lang="es-PE" sz="16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04984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7943778" cy="4063741"/>
          </a:xfrm>
          <a:prstGeom prst="rect">
            <a:avLst/>
          </a:prstGeom>
        </p:spPr>
        <p:txBody>
          <a:bodyPr wrap="square" lIns="0" tIns="0" rIns="0" bIns="46800">
            <a:spAutoFit/>
          </a:bodyPr>
          <a:lstStyle/>
          <a:p>
            <a:pPr marL="223838" indent="-223838">
              <a:spcAft>
                <a:spcPts val="600"/>
              </a:spcAft>
              <a:buFont typeface="+mj-lt"/>
              <a:buAutoNum type="arabicPeriod"/>
            </a:pPr>
            <a:r>
              <a:rPr lang="en-US" sz="1600" b="1" dirty="0">
                <a:solidFill>
                  <a:srgbClr val="714FA0"/>
                </a:solidFill>
                <a:latin typeface="Calibri" charset="0"/>
                <a:ea typeface="Calibri" charset="0"/>
                <a:cs typeface="Calibri" charset="0"/>
              </a:rPr>
              <a:t>DIAGRAMA DE CAUSA Y EFECTO</a:t>
            </a:r>
          </a:p>
          <a:p>
            <a:pPr indent="223838"/>
            <a:r>
              <a:rPr lang="es-ES" sz="1600" b="1" dirty="0">
                <a:latin typeface="Calibri" charset="0"/>
                <a:ea typeface="Calibri" charset="0"/>
                <a:cs typeface="Calibri" charset="0"/>
              </a:rPr>
              <a:t>Descripción: </a:t>
            </a:r>
            <a:endParaRPr lang="es-PE" sz="1600" b="1" dirty="0">
              <a:latin typeface="Calibri" charset="0"/>
              <a:ea typeface="Calibri" charset="0"/>
              <a:cs typeface="Calibri" charset="0"/>
            </a:endParaRPr>
          </a:p>
          <a:p>
            <a:pPr marL="223838"/>
            <a:r>
              <a:rPr lang="es-ES" sz="1600" dirty="0">
                <a:latin typeface="Calibri" charset="0"/>
                <a:ea typeface="Calibri" charset="0"/>
                <a:cs typeface="Calibri" charset="0"/>
              </a:rPr>
              <a:t>El diagrama de causa y efecto identifica muchas de las causas posibles para un efecto o problema. Puede ser usado para estructurar una sesión de tormenta de ideas. Esta herramienta permite ordenar y clasificar las ideas en categorías válidas.</a:t>
            </a:r>
          </a:p>
          <a:p>
            <a:pPr marL="223838"/>
            <a:endParaRPr lang="es-ES" sz="1600" dirty="0">
              <a:latin typeface="Calibri" charset="0"/>
              <a:ea typeface="Calibri" charset="0"/>
              <a:cs typeface="Calibri" charset="0"/>
            </a:endParaRPr>
          </a:p>
          <a:p>
            <a:pPr marL="223838"/>
            <a:r>
              <a:rPr lang="es-PE" sz="1600" b="1" dirty="0">
                <a:latin typeface="Calibri" charset="0"/>
                <a:cs typeface="Calibri" charset="0"/>
              </a:rPr>
              <a:t>Cuando usarlo: </a:t>
            </a:r>
          </a:p>
          <a:p>
            <a:pPr marL="966788" lvl="1" indent="-285750">
              <a:buFont typeface="Arial" panose="020B0604020202020204" pitchFamily="34" charset="0"/>
              <a:buChar char="•"/>
            </a:pPr>
            <a:r>
              <a:rPr lang="es-PE" sz="1600" dirty="0">
                <a:latin typeface="Calibri" charset="0"/>
                <a:cs typeface="Calibri" charset="0"/>
              </a:rPr>
              <a:t>Cuando haya que identificar posibles causas para un problema.</a:t>
            </a:r>
          </a:p>
          <a:p>
            <a:pPr marL="966788" lvl="1" indent="-285750">
              <a:buFont typeface="Arial" panose="020B0604020202020204" pitchFamily="34" charset="0"/>
              <a:buChar char="•"/>
            </a:pPr>
            <a:r>
              <a:rPr lang="es-PE" sz="1600" dirty="0">
                <a:latin typeface="Calibri" charset="0"/>
                <a:cs typeface="Calibri" charset="0"/>
              </a:rPr>
              <a:t>Cuando las ideas del equipo pasan a ser rutinarias e imprecisas.</a:t>
            </a:r>
          </a:p>
          <a:p>
            <a:pPr marL="966788" lvl="1" indent="-285750">
              <a:buFont typeface="Arial" panose="020B0604020202020204" pitchFamily="34" charset="0"/>
              <a:buChar char="•"/>
            </a:pPr>
            <a:r>
              <a:rPr lang="es-ES" sz="1600" dirty="0">
                <a:latin typeface="Calibri" charset="0"/>
                <a:cs typeface="Calibri" charset="0"/>
              </a:rPr>
              <a:t>C</a:t>
            </a:r>
            <a:r>
              <a:rPr lang="es-PE" sz="1600" dirty="0">
                <a:latin typeface="Calibri" charset="0"/>
                <a:cs typeface="Calibri" charset="0"/>
              </a:rPr>
              <a:t>uando se necesita realizar el análisis de un problema complejo</a:t>
            </a:r>
          </a:p>
          <a:p>
            <a:pPr marL="966788" lvl="1" indent="-285750">
              <a:buFont typeface="Arial" panose="020B0604020202020204" pitchFamily="34" charset="0"/>
              <a:buChar char="•"/>
            </a:pPr>
            <a:r>
              <a:rPr lang="es-ES" sz="1600" dirty="0">
                <a:latin typeface="Calibri" charset="0"/>
                <a:cs typeface="Calibri" charset="0"/>
              </a:rPr>
              <a:t>Cuando estás buscando formas de mejorar un proceso o sistema.</a:t>
            </a:r>
            <a:endParaRPr lang="es-PE" sz="1600" dirty="0">
              <a:latin typeface="Calibri" charset="0"/>
              <a:cs typeface="Calibri" charset="0"/>
            </a:endParaRPr>
          </a:p>
          <a:p>
            <a:pPr marL="509588" indent="-285750">
              <a:buFont typeface="Arial" panose="020B0604020202020204" pitchFamily="34" charset="0"/>
              <a:buChar char="•"/>
            </a:pPr>
            <a:endParaRPr lang="es-ES" sz="1600" dirty="0">
              <a:latin typeface="Calibri" charset="0"/>
              <a:cs typeface="Calibri" charset="0"/>
            </a:endParaRPr>
          </a:p>
          <a:p>
            <a:pPr marL="223838"/>
            <a:r>
              <a:rPr lang="es-PE" sz="1600" dirty="0">
                <a:latin typeface="Calibri" charset="0"/>
                <a:cs typeface="Calibri" charset="0"/>
              </a:rPr>
              <a:t>El Diagrama de Causa y Efecto es una herramienta de análisis, y las soluciones o mejoras vendrán de acciones que se tomen a partir de los hallazgos del diagrama.</a:t>
            </a:r>
          </a:p>
          <a:p>
            <a:pPr marL="223838"/>
            <a:endParaRPr lang="es-PE" sz="1600" dirty="0">
              <a:latin typeface="Calibri" charset="0"/>
              <a:cs typeface="Calibri" charset="0"/>
            </a:endParaRPr>
          </a:p>
          <a:p>
            <a:pPr marL="223838"/>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222401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4" cstate="print"/>
          <a:stretch>
            <a:fillRect/>
          </a:stretch>
        </p:blipFill>
        <p:spPr>
          <a:xfrm>
            <a:off x="2493166" y="1266756"/>
            <a:ext cx="4968552" cy="4135480"/>
          </a:xfrm>
          <a:prstGeom prst="rect">
            <a:avLst/>
          </a:prstGeom>
        </p:spPr>
      </p:pic>
      <p:sp>
        <p:nvSpPr>
          <p:cNvPr id="36" name="Rectángulo 35"/>
          <p:cNvSpPr/>
          <p:nvPr/>
        </p:nvSpPr>
        <p:spPr>
          <a:xfrm>
            <a:off x="3174264" y="1604656"/>
            <a:ext cx="3982994" cy="3101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object 7"/>
          <p:cNvSpPr txBox="1"/>
          <p:nvPr/>
        </p:nvSpPr>
        <p:spPr>
          <a:xfrm>
            <a:off x="495300" y="810908"/>
            <a:ext cx="6855760" cy="246221"/>
          </a:xfrm>
          <a:prstGeom prst="rect">
            <a:avLst/>
          </a:prstGeom>
        </p:spPr>
        <p:txBody>
          <a:bodyPr vert="horz" wrap="square" lIns="0" tIns="0" rIns="0" bIns="0" rtlCol="0">
            <a:spAutoFit/>
          </a:bodyPr>
          <a:lstStyle/>
          <a:p>
            <a:pPr marL="457200">
              <a:spcAft>
                <a:spcPts val="1000"/>
              </a:spcAft>
            </a:pP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Imagen 9"/>
          <p:cNvPicPr>
            <a:picLocks noChangeAspect="1"/>
          </p:cNvPicPr>
          <p:nvPr/>
        </p:nvPicPr>
        <p:blipFill>
          <a:blip r:embed="rId5" cstate="print"/>
          <a:stretch>
            <a:fillRect/>
          </a:stretch>
        </p:blipFill>
        <p:spPr>
          <a:xfrm>
            <a:off x="587748" y="3661986"/>
            <a:ext cx="1905418" cy="558938"/>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11" name="object 7"/>
          <p:cNvSpPr txBox="1"/>
          <p:nvPr/>
        </p:nvSpPr>
        <p:spPr>
          <a:xfrm>
            <a:off x="512291" y="927016"/>
            <a:ext cx="8172452" cy="246221"/>
          </a:xfrm>
          <a:prstGeom prst="rect">
            <a:avLst/>
          </a:prstGeom>
        </p:spPr>
        <p:txBody>
          <a:bodyPr vert="horz" wrap="square" lIns="0" tIns="0" rIns="0" bIns="0" rtlCol="0">
            <a:spAutoFit/>
          </a:bodyPr>
          <a:lstStyle/>
          <a:p>
            <a:pPr marL="223838" indent="-223838">
              <a:spcAft>
                <a:spcPts val="600"/>
              </a:spcAft>
              <a:buFont typeface="+mj-lt"/>
              <a:buAutoNum type="arabicPeriod" startAt="7"/>
            </a:pPr>
            <a:r>
              <a:rPr lang="en-US" sz="1600" b="1" dirty="0">
                <a:solidFill>
                  <a:srgbClr val="714FA0"/>
                </a:solidFill>
                <a:latin typeface="Calibri" charset="0"/>
                <a:ea typeface="Calibri" charset="0"/>
                <a:cs typeface="Calibri" charset="0"/>
              </a:rPr>
              <a:t>DIAGRAMA DE ESTRATIFICACIÓN - Ejemplo</a:t>
            </a:r>
            <a:endParaRPr lang="es-PE" sz="1600" dirty="0">
              <a:latin typeface="Calibri" charset="0"/>
              <a:ea typeface="Calibri" charset="0"/>
              <a:cs typeface="Calibri" charset="0"/>
            </a:endParaRPr>
          </a:p>
        </p:txBody>
      </p:sp>
      <p:sp>
        <p:nvSpPr>
          <p:cNvPr id="2" name="Elipse 1"/>
          <p:cNvSpPr/>
          <p:nvPr/>
        </p:nvSpPr>
        <p:spPr>
          <a:xfrm>
            <a:off x="3873967" y="1844675"/>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Elipse 8"/>
          <p:cNvSpPr/>
          <p:nvPr/>
        </p:nvSpPr>
        <p:spPr>
          <a:xfrm>
            <a:off x="3833160" y="2051050"/>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Elipse 11"/>
          <p:cNvSpPr/>
          <p:nvPr/>
        </p:nvSpPr>
        <p:spPr>
          <a:xfrm>
            <a:off x="3772834" y="2269974"/>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Elipse 12"/>
          <p:cNvSpPr/>
          <p:nvPr/>
        </p:nvSpPr>
        <p:spPr>
          <a:xfrm>
            <a:off x="3846795" y="2269974"/>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4" name="Elipse 13"/>
          <p:cNvSpPr/>
          <p:nvPr/>
        </p:nvSpPr>
        <p:spPr>
          <a:xfrm>
            <a:off x="3913001" y="2269974"/>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Elipse 14"/>
          <p:cNvSpPr/>
          <p:nvPr/>
        </p:nvSpPr>
        <p:spPr>
          <a:xfrm>
            <a:off x="3904227" y="2478156"/>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Elipse 15"/>
          <p:cNvSpPr/>
          <p:nvPr/>
        </p:nvSpPr>
        <p:spPr>
          <a:xfrm>
            <a:off x="3931585" y="2695273"/>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7" name="Elipse 16"/>
          <p:cNvSpPr/>
          <p:nvPr/>
        </p:nvSpPr>
        <p:spPr>
          <a:xfrm>
            <a:off x="3944381" y="2884556"/>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Elipse 17"/>
          <p:cNvSpPr/>
          <p:nvPr/>
        </p:nvSpPr>
        <p:spPr>
          <a:xfrm>
            <a:off x="3912729" y="3115137"/>
            <a:ext cx="98425" cy="98425"/>
          </a:xfrm>
          <a:prstGeom prst="ellips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Rombo 18"/>
          <p:cNvSpPr/>
          <p:nvPr/>
        </p:nvSpPr>
        <p:spPr>
          <a:xfrm>
            <a:off x="5979523" y="3539254"/>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0" name="Rombo 19"/>
          <p:cNvSpPr/>
          <p:nvPr/>
        </p:nvSpPr>
        <p:spPr>
          <a:xfrm>
            <a:off x="6090648" y="3539254"/>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1" name="Rombo 20"/>
          <p:cNvSpPr/>
          <p:nvPr/>
        </p:nvSpPr>
        <p:spPr>
          <a:xfrm>
            <a:off x="6128748" y="3736104"/>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Rombo 21"/>
          <p:cNvSpPr/>
          <p:nvPr/>
        </p:nvSpPr>
        <p:spPr>
          <a:xfrm>
            <a:off x="6174938" y="4163526"/>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Rombo 22"/>
          <p:cNvSpPr/>
          <p:nvPr/>
        </p:nvSpPr>
        <p:spPr>
          <a:xfrm>
            <a:off x="6148045" y="4372320"/>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4" name="Rombo 23"/>
          <p:cNvSpPr/>
          <p:nvPr/>
        </p:nvSpPr>
        <p:spPr>
          <a:xfrm>
            <a:off x="6127066" y="4590948"/>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Rombo 24"/>
          <p:cNvSpPr/>
          <p:nvPr/>
        </p:nvSpPr>
        <p:spPr>
          <a:xfrm>
            <a:off x="6205442" y="4590948"/>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Rombo 25"/>
          <p:cNvSpPr/>
          <p:nvPr/>
        </p:nvSpPr>
        <p:spPr>
          <a:xfrm>
            <a:off x="6288298" y="4590948"/>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7" name="Rombo 26"/>
          <p:cNvSpPr/>
          <p:nvPr/>
        </p:nvSpPr>
        <p:spPr>
          <a:xfrm>
            <a:off x="5922125" y="4372465"/>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Rombo 27"/>
          <p:cNvSpPr/>
          <p:nvPr/>
        </p:nvSpPr>
        <p:spPr>
          <a:xfrm>
            <a:off x="5864728" y="4173643"/>
            <a:ext cx="114795" cy="114795"/>
          </a:xfrm>
          <a:prstGeom prst="diamond">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Rectángulo 2"/>
          <p:cNvSpPr/>
          <p:nvPr/>
        </p:nvSpPr>
        <p:spPr>
          <a:xfrm>
            <a:off x="6610350" y="3736104"/>
            <a:ext cx="114795"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Rectángulo 28"/>
          <p:cNvSpPr/>
          <p:nvPr/>
        </p:nvSpPr>
        <p:spPr>
          <a:xfrm>
            <a:off x="6795233" y="3941455"/>
            <a:ext cx="116742"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Rectángulo 29"/>
          <p:cNvSpPr/>
          <p:nvPr/>
        </p:nvSpPr>
        <p:spPr>
          <a:xfrm>
            <a:off x="6763482" y="4163526"/>
            <a:ext cx="259617"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Rectángulo 31"/>
          <p:cNvSpPr/>
          <p:nvPr/>
        </p:nvSpPr>
        <p:spPr>
          <a:xfrm>
            <a:off x="6527800" y="4163525"/>
            <a:ext cx="114795"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3" name="Rectángulo 32"/>
          <p:cNvSpPr/>
          <p:nvPr/>
        </p:nvSpPr>
        <p:spPr>
          <a:xfrm>
            <a:off x="6605825" y="4372319"/>
            <a:ext cx="114795"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4" name="Rectángulo 33"/>
          <p:cNvSpPr/>
          <p:nvPr/>
        </p:nvSpPr>
        <p:spPr>
          <a:xfrm>
            <a:off x="6853604" y="4372319"/>
            <a:ext cx="114795"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5" name="Rectángulo 34"/>
          <p:cNvSpPr/>
          <p:nvPr/>
        </p:nvSpPr>
        <p:spPr>
          <a:xfrm>
            <a:off x="6723795" y="4580451"/>
            <a:ext cx="114795" cy="114795"/>
          </a:xfrm>
          <a:prstGeom prst="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 name="Elipse 3">
            <a:extLst>
              <a:ext uri="{FF2B5EF4-FFF2-40B4-BE49-F238E27FC236}">
                <a16:creationId xmlns:a16="http://schemas.microsoft.com/office/drawing/2014/main" id="{2105EC12-1E7F-49A2-BDD2-BCD318949881}"/>
              </a:ext>
            </a:extLst>
          </p:cNvPr>
          <p:cNvSpPr/>
          <p:nvPr/>
        </p:nvSpPr>
        <p:spPr>
          <a:xfrm>
            <a:off x="3621505" y="1708484"/>
            <a:ext cx="661737" cy="1744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CuadroTexto 4">
            <a:extLst>
              <a:ext uri="{FF2B5EF4-FFF2-40B4-BE49-F238E27FC236}">
                <a16:creationId xmlns:a16="http://schemas.microsoft.com/office/drawing/2014/main" id="{9453F38C-54AF-4F4A-ADE7-C9B632622AEC}"/>
              </a:ext>
            </a:extLst>
          </p:cNvPr>
          <p:cNvSpPr txBox="1"/>
          <p:nvPr/>
        </p:nvSpPr>
        <p:spPr>
          <a:xfrm>
            <a:off x="4283242" y="1792485"/>
            <a:ext cx="522900" cy="307777"/>
          </a:xfrm>
          <a:prstGeom prst="rect">
            <a:avLst/>
          </a:prstGeom>
          <a:noFill/>
        </p:spPr>
        <p:txBody>
          <a:bodyPr wrap="none" rtlCol="0">
            <a:spAutoFit/>
          </a:bodyPr>
          <a:lstStyle/>
          <a:p>
            <a:r>
              <a:rPr lang="es-ES" sz="1400" b="1" dirty="0">
                <a:latin typeface="Calibri" panose="020F0502020204030204" pitchFamily="34" charset="0"/>
                <a:cs typeface="Calibri" panose="020F0502020204030204" pitchFamily="34" charset="0"/>
              </a:rPr>
              <a:t>SMP</a:t>
            </a:r>
            <a:endParaRPr lang="es-PE" b="1" dirty="0">
              <a:latin typeface="Calibri" panose="020F0502020204030204" pitchFamily="34" charset="0"/>
              <a:cs typeface="Calibri" panose="020F0502020204030204" pitchFamily="34" charset="0"/>
            </a:endParaRPr>
          </a:p>
        </p:txBody>
      </p:sp>
      <p:sp>
        <p:nvSpPr>
          <p:cNvPr id="37" name="CuadroTexto 36">
            <a:extLst>
              <a:ext uri="{FF2B5EF4-FFF2-40B4-BE49-F238E27FC236}">
                <a16:creationId xmlns:a16="http://schemas.microsoft.com/office/drawing/2014/main" id="{C1ED760B-D20C-4917-92DE-3601B93A463B}"/>
              </a:ext>
            </a:extLst>
          </p:cNvPr>
          <p:cNvSpPr txBox="1"/>
          <p:nvPr/>
        </p:nvSpPr>
        <p:spPr>
          <a:xfrm>
            <a:off x="4705077" y="4064542"/>
            <a:ext cx="955198" cy="307777"/>
          </a:xfrm>
          <a:prstGeom prst="rect">
            <a:avLst/>
          </a:prstGeom>
          <a:noFill/>
        </p:spPr>
        <p:txBody>
          <a:bodyPr wrap="none" rtlCol="0">
            <a:spAutoFit/>
          </a:bodyPr>
          <a:lstStyle/>
          <a:p>
            <a:r>
              <a:rPr lang="es-ES" sz="1400" b="1" dirty="0">
                <a:latin typeface="Calibri" panose="020F0502020204030204" pitchFamily="34" charset="0"/>
                <a:cs typeface="Calibri" panose="020F0502020204030204" pitchFamily="34" charset="0"/>
              </a:rPr>
              <a:t>Miraflores</a:t>
            </a:r>
            <a:endParaRPr lang="es-PE" b="1" dirty="0">
              <a:latin typeface="Calibri" panose="020F0502020204030204" pitchFamily="34" charset="0"/>
              <a:cs typeface="Calibri" panose="020F0502020204030204" pitchFamily="34" charset="0"/>
            </a:endParaRPr>
          </a:p>
        </p:txBody>
      </p:sp>
      <p:sp>
        <p:nvSpPr>
          <p:cNvPr id="38" name="Rectángulo 37">
            <a:extLst>
              <a:ext uri="{FF2B5EF4-FFF2-40B4-BE49-F238E27FC236}">
                <a16:creationId xmlns:a16="http://schemas.microsoft.com/office/drawing/2014/main" id="{4F674D14-C88A-41DE-98B5-527BE813DE0E}"/>
              </a:ext>
            </a:extLst>
          </p:cNvPr>
          <p:cNvSpPr/>
          <p:nvPr/>
        </p:nvSpPr>
        <p:spPr>
          <a:xfrm>
            <a:off x="5660275" y="3453063"/>
            <a:ext cx="756691" cy="13349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9" name="Rectángulo 38">
            <a:extLst>
              <a:ext uri="{FF2B5EF4-FFF2-40B4-BE49-F238E27FC236}">
                <a16:creationId xmlns:a16="http://schemas.microsoft.com/office/drawing/2014/main" id="{C49AA471-EB5F-4C3B-91CF-8DB09DBDF0A1}"/>
              </a:ext>
            </a:extLst>
          </p:cNvPr>
          <p:cNvSpPr/>
          <p:nvPr/>
        </p:nvSpPr>
        <p:spPr>
          <a:xfrm>
            <a:off x="6497625" y="3654049"/>
            <a:ext cx="756691" cy="1129172"/>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0" name="CuadroTexto 39">
            <a:extLst>
              <a:ext uri="{FF2B5EF4-FFF2-40B4-BE49-F238E27FC236}">
                <a16:creationId xmlns:a16="http://schemas.microsoft.com/office/drawing/2014/main" id="{31432484-AB92-4C32-AE98-0B1E80520FA0}"/>
              </a:ext>
            </a:extLst>
          </p:cNvPr>
          <p:cNvSpPr txBox="1"/>
          <p:nvPr/>
        </p:nvSpPr>
        <p:spPr>
          <a:xfrm>
            <a:off x="7360139" y="4064541"/>
            <a:ext cx="913455" cy="307777"/>
          </a:xfrm>
          <a:prstGeom prst="rect">
            <a:avLst/>
          </a:prstGeom>
          <a:noFill/>
        </p:spPr>
        <p:txBody>
          <a:bodyPr wrap="none" rtlCol="0">
            <a:spAutoFit/>
          </a:bodyPr>
          <a:lstStyle/>
          <a:p>
            <a:r>
              <a:rPr lang="es-ES" sz="1400" b="1" dirty="0">
                <a:latin typeface="Calibri" panose="020F0502020204030204" pitchFamily="34" charset="0"/>
                <a:cs typeface="Calibri" panose="020F0502020204030204" pitchFamily="34" charset="0"/>
              </a:rPr>
              <a:t>San Isidro</a:t>
            </a:r>
            <a:endParaRPr lang="es-PE"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634999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4C522DA3-103E-E949-8B36-8DBFDB39D903}"/>
              </a:ext>
            </a:extLst>
          </p:cNvPr>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ángulo 10">
            <a:extLst>
              <a:ext uri="{FF2B5EF4-FFF2-40B4-BE49-F238E27FC236}">
                <a16:creationId xmlns:a16="http://schemas.microsoft.com/office/drawing/2014/main" id="{2EC09874-6AA0-204D-BE96-49309B5E8EB7}"/>
              </a:ext>
            </a:extLst>
          </p:cNvPr>
          <p:cNvSpPr/>
          <p:nvPr/>
        </p:nvSpPr>
        <p:spPr>
          <a:xfrm>
            <a:off x="684214" y="1245204"/>
            <a:ext cx="4745036" cy="1292662"/>
          </a:xfrm>
          <a:prstGeom prst="rect">
            <a:avLst/>
          </a:prstGeom>
        </p:spPr>
        <p:txBody>
          <a:bodyPr wrap="square" lIns="0" tIns="0" rIns="0" bIns="0">
            <a:spAutoFit/>
          </a:bodyPr>
          <a:lstStyle/>
          <a:p>
            <a:pPr marL="227013" indent="-227013" algn="just" defTabSz="731342">
              <a:buFont typeface="+mj-lt"/>
              <a:buAutoNum type="arabicPeriod"/>
            </a:pPr>
            <a:r>
              <a:rPr lang="es-PE" sz="1400" b="1" dirty="0">
                <a:latin typeface="Calibri" charset="0"/>
                <a:cs typeface="Calibri" charset="0"/>
              </a:rPr>
              <a:t>Seleccionar una empresa</a:t>
            </a:r>
          </a:p>
          <a:p>
            <a:pPr marL="227013" indent="-227013" algn="just" defTabSz="731342">
              <a:buFont typeface="+mj-lt"/>
              <a:buAutoNum type="arabicPeriod"/>
            </a:pPr>
            <a:r>
              <a:rPr lang="es-ES" sz="1400" b="1" dirty="0">
                <a:latin typeface="Calibri" charset="0"/>
                <a:cs typeface="Calibri" charset="0"/>
              </a:rPr>
              <a:t>I</a:t>
            </a:r>
            <a:r>
              <a:rPr lang="es-PE" sz="1400" b="1" dirty="0" err="1">
                <a:latin typeface="Calibri" charset="0"/>
                <a:cs typeface="Calibri" charset="0"/>
              </a:rPr>
              <a:t>dentificar</a:t>
            </a:r>
            <a:r>
              <a:rPr lang="es-PE" sz="1400" b="1" dirty="0">
                <a:latin typeface="Calibri" charset="0"/>
                <a:cs typeface="Calibri" charset="0"/>
              </a:rPr>
              <a:t> un problema en un proceso crítico</a:t>
            </a:r>
          </a:p>
          <a:p>
            <a:pPr marL="227013" indent="-227013" algn="just" defTabSz="731342">
              <a:buFont typeface="+mj-lt"/>
              <a:buAutoNum type="arabicPeriod"/>
            </a:pPr>
            <a:r>
              <a:rPr lang="es-ES" sz="1400" b="1" dirty="0">
                <a:latin typeface="Calibri" charset="0"/>
                <a:cs typeface="Calibri" charset="0"/>
              </a:rPr>
              <a:t>Elaborar el diagrama de Ishikawa para detectar las posibles causas.</a:t>
            </a:r>
          </a:p>
          <a:p>
            <a:pPr marL="227013" indent="-227013" algn="just" defTabSz="731342">
              <a:buFont typeface="+mj-lt"/>
              <a:buAutoNum type="arabicPeriod"/>
            </a:pPr>
            <a:r>
              <a:rPr lang="es-ES" sz="1400" b="1" dirty="0">
                <a:latin typeface="Calibri" charset="0"/>
                <a:cs typeface="Calibri" charset="0"/>
              </a:rPr>
              <a:t>Brindar alternativas de solución para las causas detectadas.</a:t>
            </a:r>
            <a:endParaRPr lang="es-PE" sz="1400" dirty="0">
              <a:latin typeface="Calibri" charset="0"/>
              <a:cs typeface="Calibri" charset="0"/>
            </a:endParaRPr>
          </a:p>
          <a:p>
            <a:pPr marL="227013" indent="-227013" defTabSz="731342">
              <a:buFont typeface="+mj-lt"/>
              <a:buAutoNum type="arabicPeriod"/>
            </a:pPr>
            <a:endParaRPr lang="es-PE" sz="1400" dirty="0">
              <a:latin typeface="Calibri" charset="0"/>
              <a:cs typeface="Calibri" charset="0"/>
            </a:endParaRPr>
          </a:p>
        </p:txBody>
      </p:sp>
      <p:pic>
        <p:nvPicPr>
          <p:cNvPr id="14" name="Imagen 13">
            <a:extLst>
              <a:ext uri="{FF2B5EF4-FFF2-40B4-BE49-F238E27FC236}">
                <a16:creationId xmlns:a16="http://schemas.microsoft.com/office/drawing/2014/main" id="{A0161967-9056-E54A-BF53-23AD8AE406FD}"/>
              </a:ext>
            </a:extLst>
          </p:cNvPr>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
        <p:nvSpPr>
          <p:cNvPr id="15" name="Rectángulo 14">
            <a:extLst>
              <a:ext uri="{FF2B5EF4-FFF2-40B4-BE49-F238E27FC236}">
                <a16:creationId xmlns:a16="http://schemas.microsoft.com/office/drawing/2014/main" id="{4660369D-4182-5141-9195-CFE6A5D2C0A4}"/>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16" name="Agrupar 7">
            <a:extLst>
              <a:ext uri="{FF2B5EF4-FFF2-40B4-BE49-F238E27FC236}">
                <a16:creationId xmlns:a16="http://schemas.microsoft.com/office/drawing/2014/main" id="{FA58947F-9F9E-0C43-A6FC-95B2F222B0B1}"/>
              </a:ext>
            </a:extLst>
          </p:cNvPr>
          <p:cNvGrpSpPr/>
          <p:nvPr/>
        </p:nvGrpSpPr>
        <p:grpSpPr>
          <a:xfrm>
            <a:off x="514858" y="499074"/>
            <a:ext cx="131794" cy="132296"/>
            <a:chOff x="511902" y="912278"/>
            <a:chExt cx="281320" cy="282391"/>
          </a:xfrm>
        </p:grpSpPr>
        <p:sp>
          <p:nvSpPr>
            <p:cNvPr id="17" name="Elipse 16">
              <a:extLst>
                <a:ext uri="{FF2B5EF4-FFF2-40B4-BE49-F238E27FC236}">
                  <a16:creationId xmlns:a16="http://schemas.microsoft.com/office/drawing/2014/main" id="{631D943A-AD43-234B-96B6-FCE8D17D640C}"/>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8" name="Imagen 17">
              <a:extLst>
                <a:ext uri="{FF2B5EF4-FFF2-40B4-BE49-F238E27FC236}">
                  <a16:creationId xmlns:a16="http://schemas.microsoft.com/office/drawing/2014/main" id="{DD1E368D-66AD-E148-94CD-CF06B927C0C1}"/>
                </a:ext>
              </a:extLst>
            </p:cNvPr>
            <p:cNvPicPr>
              <a:picLocks noChangeAspect="1"/>
            </p:cNvPicPr>
            <p:nvPr/>
          </p:nvPicPr>
          <p:blipFill>
            <a:blip r:embed="rId5">
              <a:alphaModFix/>
              <a:lum bright="100000" contrast="100000"/>
            </a:blip>
            <a:stretch>
              <a:fillRect/>
            </a:stretch>
          </p:blipFill>
          <p:spPr>
            <a:xfrm rot="5400000">
              <a:off x="578093" y="979007"/>
              <a:ext cx="148937" cy="148937"/>
            </a:xfrm>
            <a:prstGeom prst="rect">
              <a:avLst/>
            </a:prstGeom>
          </p:spPr>
        </p:pic>
      </p:grpSp>
    </p:spTree>
    <p:custDataLst>
      <p:tags r:id="rId1"/>
    </p:custDataLst>
    <p:extLst>
      <p:ext uri="{BB962C8B-B14F-4D97-AF65-F5344CB8AC3E}">
        <p14:creationId xmlns:p14="http://schemas.microsoft.com/office/powerpoint/2010/main" val="89688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 name="object 7"/>
          <p:cNvSpPr txBox="1"/>
          <p:nvPr/>
        </p:nvSpPr>
        <p:spPr>
          <a:xfrm>
            <a:off x="1279009" y="917823"/>
            <a:ext cx="5329181" cy="1077218"/>
          </a:xfrm>
          <a:prstGeom prst="rect">
            <a:avLst/>
          </a:prstGeom>
        </p:spPr>
        <p:txBody>
          <a:bodyPr vert="horz" wrap="square" lIns="0" tIns="0" rIns="0" bIns="0" rtlCol="0">
            <a:spAutoFit/>
          </a:bodyPr>
          <a:lstStyle/>
          <a:p>
            <a:r>
              <a:rPr lang="en-US" sz="1400" dirty="0">
                <a:latin typeface="Calibri" charset="0"/>
                <a:ea typeface="Calibri" charset="0"/>
                <a:cs typeface="Calibri" charset="0"/>
              </a:rPr>
              <a:t>American Society for Quality, (2010). Seven Basic Quality Tools. USA: Quality Press.</a:t>
            </a:r>
          </a:p>
          <a:p>
            <a:endParaRPr lang="en-US" sz="1400" dirty="0">
              <a:latin typeface="Calibri" charset="0"/>
              <a:ea typeface="Calibri" charset="0"/>
              <a:cs typeface="Calibri" charset="0"/>
            </a:endParaRPr>
          </a:p>
          <a:p>
            <a:r>
              <a:rPr lang="en-US" sz="1400" dirty="0">
                <a:latin typeface="Calibri" charset="0"/>
                <a:ea typeface="Calibri" charset="0"/>
                <a:cs typeface="Calibri" charset="0"/>
              </a:rPr>
              <a:t>Bauer, J. E., Duffy, G. L., &amp; Westcott, R. (2006). The quality improvement handbook (2nd ed.). Milwaukee: Quality Press.</a:t>
            </a:r>
            <a:endParaRPr lang="es-PE" sz="1400" dirty="0">
              <a:latin typeface="Calibri" charset="0"/>
              <a:ea typeface="Calibri" charset="0"/>
              <a:cs typeface="Calibri" charset="0"/>
            </a:endParaRPr>
          </a:p>
        </p:txBody>
      </p:sp>
      <p:pic>
        <p:nvPicPr>
          <p:cNvPr id="9" name="Imagen 8"/>
          <p:cNvPicPr>
            <a:picLocks noChangeAspect="1"/>
          </p:cNvPicPr>
          <p:nvPr/>
        </p:nvPicPr>
        <p:blipFill>
          <a:blip r:embed="rId3"/>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0" name="Imagen 9"/>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pic>
        <p:nvPicPr>
          <p:cNvPr id="8" name="Imagen 7"/>
          <p:cNvPicPr>
            <a:picLocks noChangeAspect="1"/>
          </p:cNvPicPr>
          <p:nvPr/>
        </p:nvPicPr>
        <p:blipFill>
          <a:blip r:embed="rId3"/>
          <a:stretch>
            <a:fillRect/>
          </a:stretch>
        </p:blipFill>
        <p:spPr>
          <a:xfrm>
            <a:off x="1008064" y="1623425"/>
            <a:ext cx="103867" cy="106967"/>
          </a:xfrm>
          <a:prstGeom prst="rect">
            <a:avLst/>
          </a:prstGeom>
        </p:spPr>
      </p:pic>
      <p:sp>
        <p:nvSpPr>
          <p:cNvPr id="11" name="Rectangle 5">
            <a:extLst>
              <a:ext uri="{FF2B5EF4-FFF2-40B4-BE49-F238E27FC236}">
                <a16:creationId xmlns:a16="http://schemas.microsoft.com/office/drawing/2014/main" id="{41A7BB92-BB2E-AC4E-91CD-2000DDB01B7F}"/>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4" name="Rectángulo redondeado 3"/>
          <p:cNvSpPr/>
          <p:nvPr/>
        </p:nvSpPr>
        <p:spPr>
          <a:xfrm>
            <a:off x="1773996" y="1571010"/>
            <a:ext cx="1044416" cy="294385"/>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a:latin typeface="Calibri" charset="0"/>
                <a:ea typeface="Calibri" charset="0"/>
                <a:cs typeface="Calibri" charset="0"/>
              </a:rPr>
              <a:t>Procesos</a:t>
            </a:r>
          </a:p>
        </p:txBody>
      </p:sp>
      <p:sp>
        <p:nvSpPr>
          <p:cNvPr id="5" name="Rectángulo redondeado 4"/>
          <p:cNvSpPr/>
          <p:nvPr/>
        </p:nvSpPr>
        <p:spPr>
          <a:xfrm>
            <a:off x="4114467" y="1571010"/>
            <a:ext cx="1044416" cy="294385"/>
          </a:xfrm>
          <a:prstGeom prst="roundRect">
            <a:avLst/>
          </a:prstGeom>
          <a:solidFill>
            <a:srgbClr val="F0B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a:latin typeface="Calibri" charset="0"/>
                <a:ea typeface="Calibri" charset="0"/>
                <a:cs typeface="Calibri" charset="0"/>
              </a:rPr>
              <a:t>Equipos</a:t>
            </a:r>
            <a:endParaRPr lang="es-ES_tradnl" sz="1200" dirty="0">
              <a:latin typeface="Calibri" charset="0"/>
              <a:ea typeface="Calibri" charset="0"/>
              <a:cs typeface="Calibri" charset="0"/>
            </a:endParaRPr>
          </a:p>
        </p:txBody>
      </p:sp>
      <p:sp>
        <p:nvSpPr>
          <p:cNvPr id="8" name="Rectángulo redondeado 7"/>
          <p:cNvSpPr/>
          <p:nvPr/>
        </p:nvSpPr>
        <p:spPr>
          <a:xfrm>
            <a:off x="6552151" y="2931039"/>
            <a:ext cx="1428730" cy="593383"/>
          </a:xfrm>
          <a:prstGeom prst="round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latin typeface="Calibri" charset="0"/>
                <a:ea typeface="Calibri" charset="0"/>
                <a:cs typeface="Calibri" charset="0"/>
              </a:rPr>
              <a:t>[Baja calidad </a:t>
            </a:r>
            <a:br>
              <a:rPr lang="es-ES_tradnl" sz="1200" dirty="0">
                <a:latin typeface="Calibri" charset="0"/>
                <a:ea typeface="Calibri" charset="0"/>
                <a:cs typeface="Calibri" charset="0"/>
              </a:rPr>
            </a:br>
            <a:r>
              <a:rPr lang="es-ES_tradnl" sz="1200" dirty="0">
                <a:latin typeface="Calibri" charset="0"/>
                <a:ea typeface="Calibri" charset="0"/>
                <a:cs typeface="Calibri" charset="0"/>
              </a:rPr>
              <a:t>de fotocopiado]</a:t>
            </a:r>
          </a:p>
        </p:txBody>
      </p:sp>
      <p:cxnSp>
        <p:nvCxnSpPr>
          <p:cNvPr id="9" name="Conector recto de flecha 8"/>
          <p:cNvCxnSpPr/>
          <p:nvPr/>
        </p:nvCxnSpPr>
        <p:spPr>
          <a:xfrm>
            <a:off x="2746318" y="3204714"/>
            <a:ext cx="38012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ángulo redondeado 37"/>
          <p:cNvSpPr/>
          <p:nvPr/>
        </p:nvSpPr>
        <p:spPr>
          <a:xfrm>
            <a:off x="6388883" y="2395951"/>
            <a:ext cx="2050760" cy="36036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chemeClr val="tx1"/>
                </a:solidFill>
                <a:latin typeface="Calibri" charset="0"/>
                <a:ea typeface="Calibri" charset="0"/>
                <a:cs typeface="Calibri" charset="0"/>
              </a:rPr>
              <a:t>Empresa</a:t>
            </a:r>
            <a:r>
              <a:rPr lang="es-ES_tradnl" sz="1200">
                <a:solidFill>
                  <a:schemeClr val="tx1"/>
                </a:solidFill>
                <a:latin typeface="Calibri" charset="0"/>
                <a:ea typeface="Calibri" charset="0"/>
                <a:cs typeface="Calibri" charset="0"/>
              </a:rPr>
              <a:t>: </a:t>
            </a:r>
            <a:r>
              <a:rPr lang="en-US" sz="1200" dirty="0">
                <a:solidFill>
                  <a:schemeClr val="tx1"/>
                </a:solidFill>
                <a:latin typeface="Calibri" charset="0"/>
                <a:ea typeface="Calibri" charset="0"/>
                <a:cs typeface="Calibri" charset="0"/>
              </a:rPr>
              <a:t>Best quality </a:t>
            </a:r>
            <a:r>
              <a:rPr lang="es-ES_tradnl" sz="1200" dirty="0">
                <a:solidFill>
                  <a:schemeClr val="tx1"/>
                </a:solidFill>
                <a:latin typeface="Calibri" charset="0"/>
                <a:ea typeface="Calibri" charset="0"/>
                <a:cs typeface="Calibri" charset="0"/>
              </a:rPr>
              <a:t>copias</a:t>
            </a:r>
          </a:p>
        </p:txBody>
      </p:sp>
      <p:cxnSp>
        <p:nvCxnSpPr>
          <p:cNvPr id="42" name="Conector recto de flecha 41"/>
          <p:cNvCxnSpPr/>
          <p:nvPr/>
        </p:nvCxnSpPr>
        <p:spPr>
          <a:xfrm>
            <a:off x="1451296" y="2173316"/>
            <a:ext cx="10907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CuadroTexto 44"/>
          <p:cNvSpPr txBox="1"/>
          <p:nvPr/>
        </p:nvSpPr>
        <p:spPr>
          <a:xfrm>
            <a:off x="1384482" y="2019344"/>
            <a:ext cx="1024940" cy="125867"/>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Configuración errónea</a:t>
            </a:r>
          </a:p>
        </p:txBody>
      </p:sp>
      <p:cxnSp>
        <p:nvCxnSpPr>
          <p:cNvPr id="47" name="Conector recto de flecha 46"/>
          <p:cNvCxnSpPr/>
          <p:nvPr/>
        </p:nvCxnSpPr>
        <p:spPr>
          <a:xfrm flipH="1">
            <a:off x="2656415" y="2254740"/>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CuadroTexto 49"/>
          <p:cNvSpPr txBox="1"/>
          <p:nvPr/>
        </p:nvSpPr>
        <p:spPr>
          <a:xfrm>
            <a:off x="2656415" y="2101452"/>
            <a:ext cx="1024940"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Manos sucias</a:t>
            </a:r>
            <a:endParaRPr lang="es-ES_tradnl" sz="800" dirty="0">
              <a:latin typeface="Calibri" charset="0"/>
              <a:ea typeface="Calibri" charset="0"/>
              <a:cs typeface="Calibri" charset="0"/>
            </a:endParaRPr>
          </a:p>
        </p:txBody>
      </p:sp>
      <p:sp>
        <p:nvSpPr>
          <p:cNvPr id="51" name="CuadroTexto 50"/>
          <p:cNvSpPr txBox="1"/>
          <p:nvPr/>
        </p:nvSpPr>
        <p:spPr>
          <a:xfrm>
            <a:off x="1487632" y="2342914"/>
            <a:ext cx="951490" cy="24622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Manual de operación </a:t>
            </a:r>
            <a:r>
              <a:rPr lang="es-ES_tradnl" sz="800">
                <a:latin typeface="Calibri" charset="0"/>
                <a:ea typeface="Calibri" charset="0"/>
                <a:cs typeface="Calibri" charset="0"/>
              </a:rPr>
              <a:t>no disponible</a:t>
            </a:r>
            <a:endParaRPr lang="es-ES_tradnl" sz="800" dirty="0">
              <a:latin typeface="Calibri" charset="0"/>
              <a:ea typeface="Calibri" charset="0"/>
              <a:cs typeface="Calibri" charset="0"/>
            </a:endParaRPr>
          </a:p>
        </p:txBody>
      </p:sp>
      <p:cxnSp>
        <p:nvCxnSpPr>
          <p:cNvPr id="53" name="Conector angular 52"/>
          <p:cNvCxnSpPr/>
          <p:nvPr/>
        </p:nvCxnSpPr>
        <p:spPr>
          <a:xfrm flipV="1">
            <a:off x="1485236" y="2334351"/>
            <a:ext cx="1019829" cy="301288"/>
          </a:xfrm>
          <a:prstGeom prst="bentConnector3">
            <a:avLst>
              <a:gd name="adj1" fmla="val 10017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uadroTexto 54"/>
          <p:cNvSpPr txBox="1"/>
          <p:nvPr/>
        </p:nvSpPr>
        <p:spPr>
          <a:xfrm>
            <a:off x="3045903" y="2436497"/>
            <a:ext cx="1566246"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No hay toallas húmedas disponibles</a:t>
            </a:r>
          </a:p>
        </p:txBody>
      </p:sp>
      <p:cxnSp>
        <p:nvCxnSpPr>
          <p:cNvPr id="56" name="Conector angular 55"/>
          <p:cNvCxnSpPr/>
          <p:nvPr/>
        </p:nvCxnSpPr>
        <p:spPr>
          <a:xfrm rot="10800000">
            <a:off x="2970660" y="2359006"/>
            <a:ext cx="1497834" cy="256464"/>
          </a:xfrm>
          <a:prstGeom prst="bentConnector3">
            <a:avLst>
              <a:gd name="adj1" fmla="val 9984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p:cNvCxnSpPr/>
          <p:nvPr/>
        </p:nvCxnSpPr>
        <p:spPr>
          <a:xfrm flipH="1">
            <a:off x="3132990" y="2927505"/>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3132990" y="2774217"/>
            <a:ext cx="1024940" cy="125867"/>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Alineación del papel</a:t>
            </a:r>
          </a:p>
        </p:txBody>
      </p:sp>
      <p:cxnSp>
        <p:nvCxnSpPr>
          <p:cNvPr id="62" name="Conector recto de flecha 61"/>
          <p:cNvCxnSpPr/>
          <p:nvPr/>
        </p:nvCxnSpPr>
        <p:spPr>
          <a:xfrm>
            <a:off x="1995844" y="2856629"/>
            <a:ext cx="103710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uadroTexto 64"/>
          <p:cNvSpPr txBox="1"/>
          <p:nvPr/>
        </p:nvSpPr>
        <p:spPr>
          <a:xfrm>
            <a:off x="1945720" y="2704917"/>
            <a:ext cx="1024940"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Originales incorrectos </a:t>
            </a:r>
            <a:endParaRPr lang="es-ES_tradnl" sz="800" dirty="0">
              <a:latin typeface="Calibri" charset="0"/>
              <a:ea typeface="Calibri" charset="0"/>
              <a:cs typeface="Calibri" charset="0"/>
            </a:endParaRPr>
          </a:p>
        </p:txBody>
      </p:sp>
      <p:cxnSp>
        <p:nvCxnSpPr>
          <p:cNvPr id="67" name="Conector recto de flecha 66"/>
          <p:cNvCxnSpPr>
            <a:stCxn id="4" idx="2"/>
          </p:cNvCxnSpPr>
          <p:nvPr/>
        </p:nvCxnSpPr>
        <p:spPr>
          <a:xfrm>
            <a:off x="2296204" y="1865395"/>
            <a:ext cx="1051003" cy="1343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p:cNvCxnSpPr/>
          <p:nvPr/>
        </p:nvCxnSpPr>
        <p:spPr>
          <a:xfrm>
            <a:off x="4510532" y="1861041"/>
            <a:ext cx="823786" cy="13480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p:cNvCxnSpPr/>
          <p:nvPr/>
        </p:nvCxnSpPr>
        <p:spPr>
          <a:xfrm flipH="1">
            <a:off x="5158883" y="2927505"/>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CuadroTexto 73"/>
          <p:cNvSpPr txBox="1"/>
          <p:nvPr/>
        </p:nvSpPr>
        <p:spPr>
          <a:xfrm>
            <a:off x="5242796" y="2774217"/>
            <a:ext cx="881167" cy="125867"/>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Tóner incorrecto</a:t>
            </a:r>
          </a:p>
        </p:txBody>
      </p:sp>
      <p:cxnSp>
        <p:nvCxnSpPr>
          <p:cNvPr id="75" name="Conector recto de flecha 74"/>
          <p:cNvCxnSpPr/>
          <p:nvPr/>
        </p:nvCxnSpPr>
        <p:spPr>
          <a:xfrm flipH="1">
            <a:off x="4958764" y="2589801"/>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CuadroTexto 75"/>
          <p:cNvSpPr txBox="1"/>
          <p:nvPr/>
        </p:nvSpPr>
        <p:spPr>
          <a:xfrm>
            <a:off x="5042677" y="2436513"/>
            <a:ext cx="1072898"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Almacenaje </a:t>
            </a:r>
            <a:r>
              <a:rPr lang="es-ES_tradnl" sz="800">
                <a:latin typeface="Calibri" charset="0"/>
                <a:ea typeface="Calibri" charset="0"/>
                <a:cs typeface="Calibri" charset="0"/>
              </a:rPr>
              <a:t>del material</a:t>
            </a:r>
            <a:endParaRPr lang="es-ES_tradnl" sz="800" dirty="0">
              <a:latin typeface="Calibri" charset="0"/>
              <a:ea typeface="Calibri" charset="0"/>
              <a:cs typeface="Calibri" charset="0"/>
            </a:endParaRPr>
          </a:p>
        </p:txBody>
      </p:sp>
      <p:cxnSp>
        <p:nvCxnSpPr>
          <p:cNvPr id="77" name="Conector recto de flecha 76"/>
          <p:cNvCxnSpPr/>
          <p:nvPr/>
        </p:nvCxnSpPr>
        <p:spPr>
          <a:xfrm flipH="1">
            <a:off x="4758143" y="2229589"/>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CuadroTexto 77"/>
          <p:cNvSpPr txBox="1"/>
          <p:nvPr/>
        </p:nvSpPr>
        <p:spPr>
          <a:xfrm>
            <a:off x="4842056" y="2076301"/>
            <a:ext cx="933418"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Calidad del papel</a:t>
            </a:r>
          </a:p>
        </p:txBody>
      </p:sp>
      <p:cxnSp>
        <p:nvCxnSpPr>
          <p:cNvPr id="82" name="Conector recto de flecha 81"/>
          <p:cNvCxnSpPr/>
          <p:nvPr/>
        </p:nvCxnSpPr>
        <p:spPr>
          <a:xfrm flipV="1">
            <a:off x="4378150" y="3217492"/>
            <a:ext cx="1185478" cy="1396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p:cNvCxnSpPr/>
          <p:nvPr/>
        </p:nvCxnSpPr>
        <p:spPr>
          <a:xfrm flipH="1">
            <a:off x="5007712" y="3867072"/>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p:cNvCxnSpPr/>
          <p:nvPr/>
        </p:nvCxnSpPr>
        <p:spPr>
          <a:xfrm flipH="1">
            <a:off x="5284051" y="3524422"/>
            <a:ext cx="291641" cy="3426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CuadroTexto 88"/>
          <p:cNvSpPr txBox="1"/>
          <p:nvPr/>
        </p:nvSpPr>
        <p:spPr>
          <a:xfrm>
            <a:off x="5345767" y="3397908"/>
            <a:ext cx="881167"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Muy antiguo</a:t>
            </a:r>
            <a:endParaRPr lang="es-ES_tradnl" sz="800" dirty="0">
              <a:latin typeface="Calibri" charset="0"/>
              <a:ea typeface="Calibri" charset="0"/>
              <a:cs typeface="Calibri" charset="0"/>
            </a:endParaRPr>
          </a:p>
        </p:txBody>
      </p:sp>
      <p:sp>
        <p:nvSpPr>
          <p:cNvPr id="90" name="CuadroTexto 89"/>
          <p:cNvSpPr txBox="1"/>
          <p:nvPr/>
        </p:nvSpPr>
        <p:spPr>
          <a:xfrm>
            <a:off x="5339622" y="3713958"/>
            <a:ext cx="685422"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Lámpara</a:t>
            </a:r>
            <a:endParaRPr lang="es-ES_tradnl" sz="800" dirty="0">
              <a:latin typeface="Calibri" charset="0"/>
              <a:ea typeface="Calibri" charset="0"/>
              <a:cs typeface="Calibri" charset="0"/>
            </a:endParaRPr>
          </a:p>
        </p:txBody>
      </p:sp>
      <p:cxnSp>
        <p:nvCxnSpPr>
          <p:cNvPr id="91" name="Conector recto de flecha 90"/>
          <p:cNvCxnSpPr/>
          <p:nvPr/>
        </p:nvCxnSpPr>
        <p:spPr>
          <a:xfrm flipV="1">
            <a:off x="5133100" y="3866426"/>
            <a:ext cx="310276" cy="3900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CuadroTexto 93"/>
          <p:cNvSpPr txBox="1"/>
          <p:nvPr/>
        </p:nvSpPr>
        <p:spPr>
          <a:xfrm>
            <a:off x="5169847" y="4149992"/>
            <a:ext cx="685422" cy="125867"/>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Sucia</a:t>
            </a:r>
          </a:p>
        </p:txBody>
      </p:sp>
      <p:cxnSp>
        <p:nvCxnSpPr>
          <p:cNvPr id="95" name="Conector recto de flecha 94"/>
          <p:cNvCxnSpPr/>
          <p:nvPr/>
        </p:nvCxnSpPr>
        <p:spPr>
          <a:xfrm>
            <a:off x="4378150" y="3590235"/>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CuadroTexto 97"/>
          <p:cNvSpPr txBox="1"/>
          <p:nvPr/>
        </p:nvSpPr>
        <p:spPr>
          <a:xfrm>
            <a:off x="4333800" y="3434241"/>
            <a:ext cx="881167"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Condiciones del rollo</a:t>
            </a:r>
            <a:endParaRPr lang="es-ES_tradnl" sz="800" dirty="0">
              <a:latin typeface="Calibri" charset="0"/>
              <a:ea typeface="Calibri" charset="0"/>
              <a:cs typeface="Calibri" charset="0"/>
            </a:endParaRPr>
          </a:p>
        </p:txBody>
      </p:sp>
      <p:cxnSp>
        <p:nvCxnSpPr>
          <p:cNvPr id="99" name="Conector recto de flecha 98"/>
          <p:cNvCxnSpPr/>
          <p:nvPr/>
        </p:nvCxnSpPr>
        <p:spPr>
          <a:xfrm>
            <a:off x="4053531" y="3967144"/>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CuadroTexto 99"/>
          <p:cNvSpPr txBox="1"/>
          <p:nvPr/>
        </p:nvSpPr>
        <p:spPr>
          <a:xfrm>
            <a:off x="4009181" y="3811150"/>
            <a:ext cx="881167" cy="125867"/>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Velocidad del </a:t>
            </a:r>
            <a:r>
              <a:rPr lang="es-ES_tradnl" sz="800" dirty="0">
                <a:latin typeface="Calibri" charset="0"/>
                <a:ea typeface="Calibri" charset="0"/>
                <a:cs typeface="Calibri" charset="0"/>
              </a:rPr>
              <a:t>rollo</a:t>
            </a:r>
          </a:p>
        </p:txBody>
      </p:sp>
      <p:cxnSp>
        <p:nvCxnSpPr>
          <p:cNvPr id="101" name="Conector recto de flecha 100"/>
          <p:cNvCxnSpPr/>
          <p:nvPr/>
        </p:nvCxnSpPr>
        <p:spPr>
          <a:xfrm>
            <a:off x="3730756" y="4358795"/>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CuadroTexto 101"/>
          <p:cNvSpPr txBox="1"/>
          <p:nvPr/>
        </p:nvSpPr>
        <p:spPr>
          <a:xfrm>
            <a:off x="3686406" y="4202801"/>
            <a:ext cx="881167" cy="125867"/>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Contaminación</a:t>
            </a:r>
          </a:p>
        </p:txBody>
      </p:sp>
      <p:sp>
        <p:nvSpPr>
          <p:cNvPr id="6" name="Rectángulo redondeado 5"/>
          <p:cNvSpPr/>
          <p:nvPr/>
        </p:nvSpPr>
        <p:spPr>
          <a:xfrm>
            <a:off x="3698910" y="4609998"/>
            <a:ext cx="1044416" cy="294385"/>
          </a:xfrm>
          <a:prstGeom prst="round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Materiales</a:t>
            </a:r>
          </a:p>
        </p:txBody>
      </p:sp>
      <p:sp>
        <p:nvSpPr>
          <p:cNvPr id="7" name="Rectángulo redondeado 6"/>
          <p:cNvSpPr/>
          <p:nvPr/>
        </p:nvSpPr>
        <p:spPr>
          <a:xfrm>
            <a:off x="1651666" y="4609998"/>
            <a:ext cx="1044416" cy="294385"/>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Personas</a:t>
            </a:r>
          </a:p>
        </p:txBody>
      </p:sp>
      <p:cxnSp>
        <p:nvCxnSpPr>
          <p:cNvPr id="103" name="Conector recto de flecha 102"/>
          <p:cNvCxnSpPr/>
          <p:nvPr/>
        </p:nvCxnSpPr>
        <p:spPr>
          <a:xfrm flipV="1">
            <a:off x="1886991" y="3217492"/>
            <a:ext cx="1185478" cy="1396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p:cNvCxnSpPr/>
          <p:nvPr/>
        </p:nvCxnSpPr>
        <p:spPr>
          <a:xfrm flipH="1">
            <a:off x="2757532" y="3590235"/>
            <a:ext cx="11233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uadroTexto 107"/>
          <p:cNvSpPr txBox="1"/>
          <p:nvPr/>
        </p:nvSpPr>
        <p:spPr>
          <a:xfrm>
            <a:off x="2999682" y="3311356"/>
            <a:ext cx="881167" cy="246221"/>
          </a:xfrm>
          <a:prstGeom prst="rect">
            <a:avLst/>
          </a:prstGeom>
          <a:noFill/>
        </p:spPr>
        <p:txBody>
          <a:bodyPr wrap="square" lIns="0" tIns="0" rIns="0" bIns="0" rtlCol="0">
            <a:spAutoFit/>
          </a:bodyPr>
          <a:lstStyle/>
          <a:p>
            <a:pPr algn="ctr"/>
            <a:r>
              <a:rPr lang="es-ES_tradnl" sz="800">
                <a:latin typeface="Calibri" charset="0"/>
                <a:ea typeface="Calibri" charset="0"/>
                <a:cs typeface="Calibri" charset="0"/>
              </a:rPr>
              <a:t>Manipulación incorrecta del papel</a:t>
            </a:r>
            <a:endParaRPr lang="es-ES_tradnl" sz="800" dirty="0">
              <a:latin typeface="Calibri" charset="0"/>
              <a:ea typeface="Calibri" charset="0"/>
              <a:cs typeface="Calibri" charset="0"/>
            </a:endParaRPr>
          </a:p>
        </p:txBody>
      </p:sp>
      <p:cxnSp>
        <p:nvCxnSpPr>
          <p:cNvPr id="110" name="Conector recto de flecha 109"/>
          <p:cNvCxnSpPr/>
          <p:nvPr/>
        </p:nvCxnSpPr>
        <p:spPr>
          <a:xfrm flipH="1">
            <a:off x="2446122" y="3961904"/>
            <a:ext cx="11233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CuadroTexto 110"/>
          <p:cNvSpPr txBox="1"/>
          <p:nvPr/>
        </p:nvSpPr>
        <p:spPr>
          <a:xfrm>
            <a:off x="2651763" y="3689420"/>
            <a:ext cx="881167" cy="24622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Configuración de </a:t>
            </a:r>
            <a:br>
              <a:rPr lang="es-ES_tradnl" sz="800" dirty="0">
                <a:latin typeface="Calibri" charset="0"/>
                <a:ea typeface="Calibri" charset="0"/>
                <a:cs typeface="Calibri" charset="0"/>
              </a:rPr>
            </a:br>
            <a:r>
              <a:rPr lang="es-ES_tradnl" sz="800" dirty="0">
                <a:latin typeface="Calibri" charset="0"/>
                <a:ea typeface="Calibri" charset="0"/>
                <a:cs typeface="Calibri" charset="0"/>
              </a:rPr>
              <a:t>los originales</a:t>
            </a:r>
          </a:p>
        </p:txBody>
      </p:sp>
      <p:cxnSp>
        <p:nvCxnSpPr>
          <p:cNvPr id="112" name="Conector recto de flecha 111"/>
          <p:cNvCxnSpPr/>
          <p:nvPr/>
        </p:nvCxnSpPr>
        <p:spPr>
          <a:xfrm>
            <a:off x="1203820" y="4147895"/>
            <a:ext cx="10244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CuadroTexto 115"/>
          <p:cNvSpPr txBox="1"/>
          <p:nvPr/>
        </p:nvSpPr>
        <p:spPr>
          <a:xfrm>
            <a:off x="1236923" y="3999917"/>
            <a:ext cx="881167"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Tiempo de secado</a:t>
            </a:r>
          </a:p>
        </p:txBody>
      </p:sp>
      <p:cxnSp>
        <p:nvCxnSpPr>
          <p:cNvPr id="117" name="Conector recto de flecha 116"/>
          <p:cNvCxnSpPr/>
          <p:nvPr/>
        </p:nvCxnSpPr>
        <p:spPr>
          <a:xfrm flipV="1">
            <a:off x="1534692" y="4147895"/>
            <a:ext cx="352299" cy="3867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CuadroTexto 119"/>
          <p:cNvSpPr txBox="1"/>
          <p:nvPr/>
        </p:nvSpPr>
        <p:spPr>
          <a:xfrm>
            <a:off x="770499" y="4185225"/>
            <a:ext cx="881167" cy="24622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Dispositivo </a:t>
            </a:r>
            <a:r>
              <a:rPr lang="es-ES_tradnl" sz="800">
                <a:latin typeface="Calibri" charset="0"/>
                <a:ea typeface="Calibri" charset="0"/>
                <a:cs typeface="Calibri" charset="0"/>
              </a:rPr>
              <a:t>de secado malogrado</a:t>
            </a:r>
            <a:endParaRPr lang="es-ES_tradnl" sz="800" dirty="0">
              <a:latin typeface="Calibri" charset="0"/>
              <a:ea typeface="Calibri" charset="0"/>
              <a:cs typeface="Calibri" charset="0"/>
            </a:endParaRPr>
          </a:p>
        </p:txBody>
      </p:sp>
      <p:sp>
        <p:nvSpPr>
          <p:cNvPr id="54" name="Rectángulo 53">
            <a:extLst>
              <a:ext uri="{FF2B5EF4-FFF2-40B4-BE49-F238E27FC236}">
                <a16:creationId xmlns:a16="http://schemas.microsoft.com/office/drawing/2014/main" id="{0332CFE2-B906-2943-8CD1-01374C30015D}"/>
              </a:ext>
            </a:extLst>
          </p:cNvPr>
          <p:cNvSpPr/>
          <p:nvPr/>
        </p:nvSpPr>
        <p:spPr>
          <a:xfrm>
            <a:off x="785087" y="920364"/>
            <a:ext cx="4498964" cy="246221"/>
          </a:xfrm>
          <a:prstGeom prst="rect">
            <a:avLst/>
          </a:prstGeom>
        </p:spPr>
        <p:txBody>
          <a:bodyPr wrap="square" lIns="0" tIns="0" rIns="0" bIns="0">
            <a:spAutoFit/>
          </a:bodyPr>
          <a:lstStyle/>
          <a:p>
            <a:pPr marL="223838" indent="-223838">
              <a:spcAft>
                <a:spcPts val="600"/>
              </a:spcAft>
              <a:buFont typeface="+mj-lt"/>
              <a:buAutoNum type="arabicPeriod"/>
            </a:pPr>
            <a:r>
              <a:rPr lang="en-US" sz="1600" b="1" dirty="0">
                <a:solidFill>
                  <a:srgbClr val="EE4639"/>
                </a:solidFill>
                <a:latin typeface="Calibri" charset="0"/>
                <a:cs typeface="Calibri" charset="0"/>
              </a:rPr>
              <a:t>DIAGRAMA DE CAUSA Y EFECTO – Ejemplo 1</a:t>
            </a:r>
          </a:p>
        </p:txBody>
      </p:sp>
      <p:grpSp>
        <p:nvGrpSpPr>
          <p:cNvPr id="57" name="Agrupar 70">
            <a:extLst>
              <a:ext uri="{FF2B5EF4-FFF2-40B4-BE49-F238E27FC236}">
                <a16:creationId xmlns:a16="http://schemas.microsoft.com/office/drawing/2014/main" id="{CCE5F960-85CA-A04A-9FDF-24AC28210761}"/>
              </a:ext>
            </a:extLst>
          </p:cNvPr>
          <p:cNvGrpSpPr/>
          <p:nvPr/>
        </p:nvGrpSpPr>
        <p:grpSpPr>
          <a:xfrm>
            <a:off x="511902" y="912279"/>
            <a:ext cx="210869" cy="211672"/>
            <a:chOff x="511902" y="912278"/>
            <a:chExt cx="281320" cy="282391"/>
          </a:xfrm>
        </p:grpSpPr>
        <p:sp>
          <p:nvSpPr>
            <p:cNvPr id="58" name="Elipse 57">
              <a:extLst>
                <a:ext uri="{FF2B5EF4-FFF2-40B4-BE49-F238E27FC236}">
                  <a16:creationId xmlns:a16="http://schemas.microsoft.com/office/drawing/2014/main" id="{0E8E6C83-05FE-D146-A68B-01391A338390}"/>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9" name="Imagen 58">
              <a:extLst>
                <a:ext uri="{FF2B5EF4-FFF2-40B4-BE49-F238E27FC236}">
                  <a16:creationId xmlns:a16="http://schemas.microsoft.com/office/drawing/2014/main" id="{34F0C6EA-1D71-0D42-8342-A8962BAD7280}"/>
                </a:ext>
              </a:extLst>
            </p:cNvPr>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
        <p:nvSpPr>
          <p:cNvPr id="63" name="Elipse 62">
            <a:extLst>
              <a:ext uri="{FF2B5EF4-FFF2-40B4-BE49-F238E27FC236}">
                <a16:creationId xmlns:a16="http://schemas.microsoft.com/office/drawing/2014/main" id="{9996116E-E6F2-D044-A90B-BF59620ED5E5}"/>
              </a:ext>
            </a:extLst>
          </p:cNvPr>
          <p:cNvSpPr/>
          <p:nvPr/>
        </p:nvSpPr>
        <p:spPr>
          <a:xfrm rot="5400000">
            <a:off x="511500" y="912681"/>
            <a:ext cx="211672" cy="21086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4" name="Imagen 63">
            <a:extLst>
              <a:ext uri="{FF2B5EF4-FFF2-40B4-BE49-F238E27FC236}">
                <a16:creationId xmlns:a16="http://schemas.microsoft.com/office/drawing/2014/main" id="{1C6BB2CB-1731-734A-B042-E26B06D44F68}"/>
              </a:ext>
            </a:extLst>
          </p:cNvPr>
          <p:cNvPicPr>
            <a:picLocks noChangeAspect="1"/>
          </p:cNvPicPr>
          <p:nvPr/>
        </p:nvPicPr>
        <p:blipFill>
          <a:blip r:embed="rId4"/>
          <a:stretch>
            <a:fillRect/>
          </a:stretch>
        </p:blipFill>
        <p:spPr>
          <a:xfrm>
            <a:off x="566792" y="966062"/>
            <a:ext cx="101088" cy="104106"/>
          </a:xfrm>
          <a:prstGeom prst="rect">
            <a:avLst/>
          </a:prstGeom>
        </p:spPr>
      </p:pic>
    </p:spTree>
    <p:extLst>
      <p:ext uri="{BB962C8B-B14F-4D97-AF65-F5344CB8AC3E}">
        <p14:creationId xmlns:p14="http://schemas.microsoft.com/office/powerpoint/2010/main" val="1717901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4" name="Rectángulo redondeado 3"/>
          <p:cNvSpPr/>
          <p:nvPr/>
        </p:nvSpPr>
        <p:spPr>
          <a:xfrm>
            <a:off x="1548528" y="1571010"/>
            <a:ext cx="1044416" cy="294385"/>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Procesos</a:t>
            </a:r>
          </a:p>
        </p:txBody>
      </p:sp>
      <p:sp>
        <p:nvSpPr>
          <p:cNvPr id="5" name="Rectángulo redondeado 4"/>
          <p:cNvSpPr/>
          <p:nvPr/>
        </p:nvSpPr>
        <p:spPr>
          <a:xfrm>
            <a:off x="4289831" y="1571010"/>
            <a:ext cx="1044416" cy="294385"/>
          </a:xfrm>
          <a:prstGeom prst="roundRect">
            <a:avLst/>
          </a:prstGeom>
          <a:solidFill>
            <a:srgbClr val="F0B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Maquinaria</a:t>
            </a:r>
          </a:p>
        </p:txBody>
      </p:sp>
      <p:sp>
        <p:nvSpPr>
          <p:cNvPr id="8" name="Rectángulo redondeado 7"/>
          <p:cNvSpPr/>
          <p:nvPr/>
        </p:nvSpPr>
        <p:spPr>
          <a:xfrm>
            <a:off x="7153399" y="2931039"/>
            <a:ext cx="1428730" cy="593383"/>
          </a:xfrm>
          <a:prstGeom prst="round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PE" sz="1400" dirty="0">
                <a:latin typeface="Calibri" panose="020F0502020204030204" pitchFamily="34" charset="0"/>
                <a:cs typeface="Calibri" panose="020F0502020204030204" pitchFamily="34" charset="0"/>
              </a:rPr>
              <a:t>Disminución de la producción</a:t>
            </a:r>
            <a:endParaRPr lang="es-ES_tradnl" sz="1400" dirty="0">
              <a:latin typeface="Calibri" panose="020F0502020204030204" pitchFamily="34" charset="0"/>
              <a:ea typeface="Calibri" charset="0"/>
              <a:cs typeface="Calibri" panose="020F0502020204030204" pitchFamily="34" charset="0"/>
            </a:endParaRPr>
          </a:p>
        </p:txBody>
      </p:sp>
      <p:cxnSp>
        <p:nvCxnSpPr>
          <p:cNvPr id="9" name="Conector recto de flecha 8"/>
          <p:cNvCxnSpPr>
            <a:cxnSpLocks/>
          </p:cNvCxnSpPr>
          <p:nvPr/>
        </p:nvCxnSpPr>
        <p:spPr>
          <a:xfrm>
            <a:off x="561517" y="3204714"/>
            <a:ext cx="65873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ángulo redondeado 37"/>
          <p:cNvSpPr/>
          <p:nvPr/>
        </p:nvSpPr>
        <p:spPr>
          <a:xfrm>
            <a:off x="6990131" y="2395951"/>
            <a:ext cx="2050760" cy="36036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_tradnl" sz="1200" dirty="0">
                <a:solidFill>
                  <a:schemeClr val="tx1"/>
                </a:solidFill>
                <a:latin typeface="Calibri" charset="0"/>
                <a:ea typeface="Calibri" charset="0"/>
                <a:cs typeface="Calibri" charset="0"/>
              </a:rPr>
              <a:t>Empresa: </a:t>
            </a:r>
            <a:r>
              <a:rPr lang="es-ES" sz="1200" dirty="0">
                <a:solidFill>
                  <a:schemeClr val="tx1"/>
                </a:solidFill>
                <a:latin typeface="Calibri" charset="0"/>
                <a:ea typeface="Calibri" charset="0"/>
                <a:cs typeface="Calibri" charset="0"/>
              </a:rPr>
              <a:t>Fábrica de zapatos</a:t>
            </a:r>
            <a:endParaRPr lang="es-ES_tradnl" sz="1200" dirty="0">
              <a:solidFill>
                <a:schemeClr val="tx1"/>
              </a:solidFill>
              <a:latin typeface="Calibri" charset="0"/>
              <a:ea typeface="Calibri" charset="0"/>
              <a:cs typeface="Calibri" charset="0"/>
            </a:endParaRPr>
          </a:p>
        </p:txBody>
      </p:sp>
      <p:cxnSp>
        <p:nvCxnSpPr>
          <p:cNvPr id="47" name="Conector recto de flecha 46"/>
          <p:cNvCxnSpPr/>
          <p:nvPr/>
        </p:nvCxnSpPr>
        <p:spPr>
          <a:xfrm flipH="1">
            <a:off x="2430947" y="2254740"/>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CuadroTexto 49"/>
          <p:cNvSpPr txBox="1"/>
          <p:nvPr/>
        </p:nvSpPr>
        <p:spPr>
          <a:xfrm>
            <a:off x="2417688" y="1962164"/>
            <a:ext cx="1024940" cy="24622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Procedimientos ineficientes</a:t>
            </a:r>
          </a:p>
        </p:txBody>
      </p:sp>
      <p:sp>
        <p:nvSpPr>
          <p:cNvPr id="55" name="CuadroTexto 54"/>
          <p:cNvSpPr txBox="1"/>
          <p:nvPr/>
        </p:nvSpPr>
        <p:spPr>
          <a:xfrm>
            <a:off x="2820435" y="2436497"/>
            <a:ext cx="1566246"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Falta de estandarización</a:t>
            </a:r>
          </a:p>
        </p:txBody>
      </p:sp>
      <p:cxnSp>
        <p:nvCxnSpPr>
          <p:cNvPr id="56" name="Conector angular 55"/>
          <p:cNvCxnSpPr/>
          <p:nvPr/>
        </p:nvCxnSpPr>
        <p:spPr>
          <a:xfrm rot="10800000">
            <a:off x="2745192" y="2359006"/>
            <a:ext cx="1497834" cy="256464"/>
          </a:xfrm>
          <a:prstGeom prst="bentConnector3">
            <a:avLst>
              <a:gd name="adj1" fmla="val 9984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p:cNvCxnSpPr>
            <a:cxnSpLocks/>
          </p:cNvCxnSpPr>
          <p:nvPr/>
        </p:nvCxnSpPr>
        <p:spPr>
          <a:xfrm flipH="1">
            <a:off x="2907523" y="2927505"/>
            <a:ext cx="138230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2907522" y="2774218"/>
            <a:ext cx="1335504" cy="123111"/>
          </a:xfrm>
          <a:prstGeom prst="rect">
            <a:avLst/>
          </a:prstGeom>
          <a:noFill/>
        </p:spPr>
        <p:txBody>
          <a:bodyPr wrap="square" lIns="0" tIns="0" rIns="0" bIns="0" rtlCol="0">
            <a:spAutoFit/>
          </a:bodyPr>
          <a:lstStyle/>
          <a:p>
            <a:pPr algn="ctr"/>
            <a:r>
              <a:rPr lang="es-PE" sz="800" dirty="0"/>
              <a:t>Falta de control de calidad</a:t>
            </a:r>
            <a:endParaRPr lang="es-ES_tradnl" sz="800" dirty="0">
              <a:latin typeface="Calibri" charset="0"/>
              <a:ea typeface="Calibri" charset="0"/>
              <a:cs typeface="Calibri" charset="0"/>
            </a:endParaRPr>
          </a:p>
        </p:txBody>
      </p:sp>
      <p:cxnSp>
        <p:nvCxnSpPr>
          <p:cNvPr id="67" name="Conector recto de flecha 66"/>
          <p:cNvCxnSpPr>
            <a:stCxn id="4" idx="2"/>
          </p:cNvCxnSpPr>
          <p:nvPr/>
        </p:nvCxnSpPr>
        <p:spPr>
          <a:xfrm>
            <a:off x="2070736" y="1865395"/>
            <a:ext cx="1051003" cy="1343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p:cNvCxnSpPr/>
          <p:nvPr/>
        </p:nvCxnSpPr>
        <p:spPr>
          <a:xfrm>
            <a:off x="4685896" y="1861041"/>
            <a:ext cx="823786" cy="13480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p:cNvCxnSpPr/>
          <p:nvPr/>
        </p:nvCxnSpPr>
        <p:spPr>
          <a:xfrm flipH="1">
            <a:off x="5334247" y="2927505"/>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CuadroTexto 73"/>
          <p:cNvSpPr txBox="1"/>
          <p:nvPr/>
        </p:nvSpPr>
        <p:spPr>
          <a:xfrm>
            <a:off x="5418160" y="2774217"/>
            <a:ext cx="881167" cy="123111"/>
          </a:xfrm>
          <a:prstGeom prst="rect">
            <a:avLst/>
          </a:prstGeom>
          <a:noFill/>
        </p:spPr>
        <p:txBody>
          <a:bodyPr wrap="square" lIns="0" tIns="0" rIns="0" bIns="0" rtlCol="0">
            <a:spAutoFit/>
          </a:bodyPr>
          <a:lstStyle/>
          <a:p>
            <a:pPr algn="ctr"/>
            <a:r>
              <a:rPr lang="es-PE" sz="800" dirty="0"/>
              <a:t>Desgaste</a:t>
            </a:r>
            <a:endParaRPr lang="es-ES_tradnl" sz="800" dirty="0">
              <a:latin typeface="Calibri" charset="0"/>
              <a:ea typeface="Calibri" charset="0"/>
              <a:cs typeface="Calibri" charset="0"/>
            </a:endParaRPr>
          </a:p>
        </p:txBody>
      </p:sp>
      <p:cxnSp>
        <p:nvCxnSpPr>
          <p:cNvPr id="75" name="Conector recto de flecha 74"/>
          <p:cNvCxnSpPr/>
          <p:nvPr/>
        </p:nvCxnSpPr>
        <p:spPr>
          <a:xfrm flipH="1">
            <a:off x="5134128" y="2589801"/>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CuadroTexto 75"/>
          <p:cNvSpPr txBox="1"/>
          <p:nvPr/>
        </p:nvSpPr>
        <p:spPr>
          <a:xfrm>
            <a:off x="5218041" y="2436513"/>
            <a:ext cx="1072898" cy="123111"/>
          </a:xfrm>
          <a:prstGeom prst="rect">
            <a:avLst/>
          </a:prstGeom>
          <a:noFill/>
        </p:spPr>
        <p:txBody>
          <a:bodyPr wrap="square" lIns="0" tIns="0" rIns="0" bIns="0" rtlCol="0">
            <a:spAutoFit/>
          </a:bodyPr>
          <a:lstStyle/>
          <a:p>
            <a:pPr algn="ctr"/>
            <a:r>
              <a:rPr lang="es-PE" sz="800" dirty="0"/>
              <a:t>Falta de mantenimiento</a:t>
            </a:r>
            <a:endParaRPr lang="es-ES_tradnl" sz="800" dirty="0">
              <a:latin typeface="Calibri" charset="0"/>
              <a:ea typeface="Calibri" charset="0"/>
              <a:cs typeface="Calibri" charset="0"/>
            </a:endParaRPr>
          </a:p>
        </p:txBody>
      </p:sp>
      <p:cxnSp>
        <p:nvCxnSpPr>
          <p:cNvPr id="77" name="Conector recto de flecha 76"/>
          <p:cNvCxnSpPr/>
          <p:nvPr/>
        </p:nvCxnSpPr>
        <p:spPr>
          <a:xfrm flipH="1">
            <a:off x="4933507" y="2229589"/>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CuadroTexto 77"/>
          <p:cNvSpPr txBox="1"/>
          <p:nvPr/>
        </p:nvSpPr>
        <p:spPr>
          <a:xfrm>
            <a:off x="5017420" y="2076301"/>
            <a:ext cx="933418" cy="123111"/>
          </a:xfrm>
          <a:prstGeom prst="rect">
            <a:avLst/>
          </a:prstGeom>
          <a:noFill/>
        </p:spPr>
        <p:txBody>
          <a:bodyPr wrap="square" lIns="0" tIns="0" rIns="0" bIns="0" rtlCol="0">
            <a:spAutoFit/>
          </a:bodyPr>
          <a:lstStyle/>
          <a:p>
            <a:pPr algn="ctr"/>
            <a:r>
              <a:rPr lang="es-PE" sz="800" dirty="0"/>
              <a:t>Equipos obsoletos</a:t>
            </a:r>
            <a:endParaRPr lang="es-ES_tradnl" sz="800" dirty="0">
              <a:latin typeface="Calibri" charset="0"/>
              <a:ea typeface="Calibri" charset="0"/>
              <a:cs typeface="Calibri" charset="0"/>
            </a:endParaRPr>
          </a:p>
        </p:txBody>
      </p:sp>
      <p:cxnSp>
        <p:nvCxnSpPr>
          <p:cNvPr id="82" name="Conector recto de flecha 81"/>
          <p:cNvCxnSpPr/>
          <p:nvPr/>
        </p:nvCxnSpPr>
        <p:spPr>
          <a:xfrm flipV="1">
            <a:off x="5229918" y="3217492"/>
            <a:ext cx="1185478" cy="1396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p:cNvCxnSpPr>
            <a:cxnSpLocks/>
          </p:cNvCxnSpPr>
          <p:nvPr/>
        </p:nvCxnSpPr>
        <p:spPr>
          <a:xfrm flipH="1">
            <a:off x="5859480" y="3867072"/>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CuadroTexto 89"/>
          <p:cNvSpPr txBox="1"/>
          <p:nvPr/>
        </p:nvSpPr>
        <p:spPr>
          <a:xfrm>
            <a:off x="6014701" y="3586591"/>
            <a:ext cx="1068117" cy="246221"/>
          </a:xfrm>
          <a:prstGeom prst="rect">
            <a:avLst/>
          </a:prstGeom>
          <a:noFill/>
        </p:spPr>
        <p:txBody>
          <a:bodyPr wrap="square" lIns="0" tIns="0" rIns="0" bIns="0" rtlCol="0">
            <a:spAutoFit/>
          </a:bodyPr>
          <a:lstStyle/>
          <a:p>
            <a:pPr algn="ctr"/>
            <a:r>
              <a:rPr lang="es-PE" sz="800" dirty="0"/>
              <a:t>Calidad de los materiales</a:t>
            </a:r>
            <a:endParaRPr lang="es-ES_tradnl" sz="800" dirty="0">
              <a:latin typeface="Calibri" charset="0"/>
              <a:ea typeface="Calibri" charset="0"/>
              <a:cs typeface="Calibri" charset="0"/>
            </a:endParaRPr>
          </a:p>
        </p:txBody>
      </p:sp>
      <p:cxnSp>
        <p:nvCxnSpPr>
          <p:cNvPr id="91" name="Conector recto de flecha 90"/>
          <p:cNvCxnSpPr/>
          <p:nvPr/>
        </p:nvCxnSpPr>
        <p:spPr>
          <a:xfrm flipV="1">
            <a:off x="5984868" y="3866426"/>
            <a:ext cx="310276" cy="3900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CuadroTexto 93"/>
          <p:cNvSpPr txBox="1"/>
          <p:nvPr/>
        </p:nvSpPr>
        <p:spPr>
          <a:xfrm>
            <a:off x="6174291" y="4099713"/>
            <a:ext cx="1085525" cy="246221"/>
          </a:xfrm>
          <a:prstGeom prst="rect">
            <a:avLst/>
          </a:prstGeom>
          <a:noFill/>
        </p:spPr>
        <p:txBody>
          <a:bodyPr wrap="square" lIns="0" tIns="0" rIns="0" bIns="0" rtlCol="0">
            <a:spAutoFit/>
          </a:bodyPr>
          <a:lstStyle/>
          <a:p>
            <a:pPr algn="ctr"/>
            <a:r>
              <a:rPr lang="es-PE" sz="800" dirty="0"/>
              <a:t>Materiales incorrectos o inadecuados</a:t>
            </a:r>
            <a:endParaRPr lang="es-ES_tradnl" sz="800" dirty="0">
              <a:latin typeface="Calibri" charset="0"/>
              <a:ea typeface="Calibri" charset="0"/>
              <a:cs typeface="Calibri" charset="0"/>
            </a:endParaRPr>
          </a:p>
        </p:txBody>
      </p:sp>
      <p:cxnSp>
        <p:nvCxnSpPr>
          <p:cNvPr id="95" name="Conector recto de flecha 94"/>
          <p:cNvCxnSpPr/>
          <p:nvPr/>
        </p:nvCxnSpPr>
        <p:spPr>
          <a:xfrm>
            <a:off x="5229918" y="3590235"/>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CuadroTexto 97"/>
          <p:cNvSpPr txBox="1"/>
          <p:nvPr/>
        </p:nvSpPr>
        <p:spPr>
          <a:xfrm>
            <a:off x="5222625" y="3335464"/>
            <a:ext cx="881167" cy="246221"/>
          </a:xfrm>
          <a:prstGeom prst="rect">
            <a:avLst/>
          </a:prstGeom>
          <a:noFill/>
        </p:spPr>
        <p:txBody>
          <a:bodyPr wrap="square" lIns="0" tIns="0" rIns="0" bIns="0" rtlCol="0">
            <a:spAutoFit/>
          </a:bodyPr>
          <a:lstStyle/>
          <a:p>
            <a:pPr algn="ctr"/>
            <a:r>
              <a:rPr lang="es-PE" sz="800" dirty="0"/>
              <a:t>Gestión de inventario</a:t>
            </a:r>
            <a:endParaRPr lang="es-ES_tradnl" sz="800" dirty="0">
              <a:latin typeface="Calibri" charset="0"/>
              <a:ea typeface="Calibri" charset="0"/>
              <a:cs typeface="Calibri" charset="0"/>
            </a:endParaRPr>
          </a:p>
        </p:txBody>
      </p:sp>
      <p:cxnSp>
        <p:nvCxnSpPr>
          <p:cNvPr id="101" name="Conector recto de flecha 100"/>
          <p:cNvCxnSpPr/>
          <p:nvPr/>
        </p:nvCxnSpPr>
        <p:spPr>
          <a:xfrm>
            <a:off x="4582524" y="4358795"/>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CuadroTexto 101"/>
          <p:cNvSpPr txBox="1"/>
          <p:nvPr/>
        </p:nvSpPr>
        <p:spPr>
          <a:xfrm>
            <a:off x="4693544" y="3925203"/>
            <a:ext cx="881167" cy="369332"/>
          </a:xfrm>
          <a:prstGeom prst="rect">
            <a:avLst/>
          </a:prstGeom>
          <a:noFill/>
        </p:spPr>
        <p:txBody>
          <a:bodyPr wrap="square" lIns="0" tIns="0" rIns="0" bIns="0" rtlCol="0">
            <a:spAutoFit/>
          </a:bodyPr>
          <a:lstStyle/>
          <a:p>
            <a:pPr algn="ctr"/>
            <a:r>
              <a:rPr lang="es-ES" sz="800" dirty="0"/>
              <a:t>Retrasos en la entrega de materiales</a:t>
            </a:r>
            <a:endParaRPr lang="es-ES_tradnl" sz="800" dirty="0">
              <a:latin typeface="Calibri" charset="0"/>
              <a:ea typeface="Calibri" charset="0"/>
              <a:cs typeface="Calibri" charset="0"/>
            </a:endParaRPr>
          </a:p>
        </p:txBody>
      </p:sp>
      <p:sp>
        <p:nvSpPr>
          <p:cNvPr id="6" name="Rectángulo redondeado 5"/>
          <p:cNvSpPr/>
          <p:nvPr/>
        </p:nvSpPr>
        <p:spPr>
          <a:xfrm>
            <a:off x="4550678" y="4609998"/>
            <a:ext cx="1044416" cy="294385"/>
          </a:xfrm>
          <a:prstGeom prst="round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Materiales</a:t>
            </a:r>
          </a:p>
        </p:txBody>
      </p:sp>
      <p:sp>
        <p:nvSpPr>
          <p:cNvPr id="7" name="Rectángulo redondeado 6"/>
          <p:cNvSpPr/>
          <p:nvPr/>
        </p:nvSpPr>
        <p:spPr>
          <a:xfrm>
            <a:off x="2503434" y="4609998"/>
            <a:ext cx="1044416" cy="294385"/>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Personal</a:t>
            </a:r>
          </a:p>
        </p:txBody>
      </p:sp>
      <p:cxnSp>
        <p:nvCxnSpPr>
          <p:cNvPr id="103" name="Conector recto de flecha 102"/>
          <p:cNvCxnSpPr/>
          <p:nvPr/>
        </p:nvCxnSpPr>
        <p:spPr>
          <a:xfrm flipV="1">
            <a:off x="2738759" y="3217492"/>
            <a:ext cx="1185478" cy="1396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p:cNvCxnSpPr/>
          <p:nvPr/>
        </p:nvCxnSpPr>
        <p:spPr>
          <a:xfrm flipH="1">
            <a:off x="3609300" y="3590235"/>
            <a:ext cx="11233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uadroTexto 107"/>
          <p:cNvSpPr txBox="1"/>
          <p:nvPr/>
        </p:nvSpPr>
        <p:spPr>
          <a:xfrm>
            <a:off x="3839118" y="3411621"/>
            <a:ext cx="881167"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Ausentismo</a:t>
            </a:r>
          </a:p>
        </p:txBody>
      </p:sp>
      <p:cxnSp>
        <p:nvCxnSpPr>
          <p:cNvPr id="110" name="Conector recto de flecha 109"/>
          <p:cNvCxnSpPr/>
          <p:nvPr/>
        </p:nvCxnSpPr>
        <p:spPr>
          <a:xfrm flipH="1">
            <a:off x="3297890" y="3961904"/>
            <a:ext cx="11233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CuadroTexto 110"/>
          <p:cNvSpPr txBox="1"/>
          <p:nvPr/>
        </p:nvSpPr>
        <p:spPr>
          <a:xfrm>
            <a:off x="3530430" y="3688583"/>
            <a:ext cx="881167" cy="246221"/>
          </a:xfrm>
          <a:prstGeom prst="rect">
            <a:avLst/>
          </a:prstGeom>
          <a:noFill/>
        </p:spPr>
        <p:txBody>
          <a:bodyPr wrap="square" lIns="0" tIns="0" rIns="0" bIns="0" rtlCol="0">
            <a:spAutoFit/>
          </a:bodyPr>
          <a:lstStyle/>
          <a:p>
            <a:pPr algn="ctr"/>
            <a:r>
              <a:rPr lang="es-PE" sz="800" dirty="0"/>
              <a:t>Falta de capacitación</a:t>
            </a:r>
            <a:endParaRPr lang="es-ES_tradnl" sz="800" dirty="0">
              <a:latin typeface="Calibri" charset="0"/>
              <a:ea typeface="Calibri" charset="0"/>
              <a:cs typeface="Calibri" charset="0"/>
            </a:endParaRPr>
          </a:p>
        </p:txBody>
      </p:sp>
      <p:cxnSp>
        <p:nvCxnSpPr>
          <p:cNvPr id="112" name="Conector recto de flecha 111"/>
          <p:cNvCxnSpPr>
            <a:cxnSpLocks/>
          </p:cNvCxnSpPr>
          <p:nvPr/>
        </p:nvCxnSpPr>
        <p:spPr>
          <a:xfrm>
            <a:off x="2719521" y="3446493"/>
            <a:ext cx="10244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CuadroTexto 115"/>
          <p:cNvSpPr txBox="1"/>
          <p:nvPr/>
        </p:nvSpPr>
        <p:spPr>
          <a:xfrm>
            <a:off x="2752624" y="3298515"/>
            <a:ext cx="881167" cy="123111"/>
          </a:xfrm>
          <a:prstGeom prst="rect">
            <a:avLst/>
          </a:prstGeom>
          <a:noFill/>
        </p:spPr>
        <p:txBody>
          <a:bodyPr wrap="square" lIns="0" tIns="0" rIns="0" bIns="0" rtlCol="0">
            <a:spAutoFit/>
          </a:bodyPr>
          <a:lstStyle/>
          <a:p>
            <a:pPr algn="ctr"/>
            <a:r>
              <a:rPr lang="es-PE" sz="800" dirty="0"/>
              <a:t>Baja moral</a:t>
            </a:r>
            <a:endParaRPr lang="es-ES_tradnl" sz="800" dirty="0">
              <a:latin typeface="Calibri" charset="0"/>
              <a:ea typeface="Calibri" charset="0"/>
              <a:cs typeface="Calibri" charset="0"/>
            </a:endParaRPr>
          </a:p>
        </p:txBody>
      </p:sp>
      <p:sp>
        <p:nvSpPr>
          <p:cNvPr id="54" name="Rectángulo 53">
            <a:extLst>
              <a:ext uri="{FF2B5EF4-FFF2-40B4-BE49-F238E27FC236}">
                <a16:creationId xmlns:a16="http://schemas.microsoft.com/office/drawing/2014/main" id="{0332CFE2-B906-2943-8CD1-01374C30015D}"/>
              </a:ext>
            </a:extLst>
          </p:cNvPr>
          <p:cNvSpPr/>
          <p:nvPr/>
        </p:nvSpPr>
        <p:spPr>
          <a:xfrm>
            <a:off x="785087" y="920364"/>
            <a:ext cx="4498964" cy="246221"/>
          </a:xfrm>
          <a:prstGeom prst="rect">
            <a:avLst/>
          </a:prstGeom>
        </p:spPr>
        <p:txBody>
          <a:bodyPr wrap="square" lIns="0" tIns="0" rIns="0" bIns="0">
            <a:spAutoFit/>
          </a:bodyPr>
          <a:lstStyle/>
          <a:p>
            <a:pPr marL="223838" indent="-223838">
              <a:spcAft>
                <a:spcPts val="600"/>
              </a:spcAft>
              <a:buFont typeface="+mj-lt"/>
              <a:buAutoNum type="arabicPeriod"/>
            </a:pPr>
            <a:r>
              <a:rPr lang="en-US" sz="1600" b="1" dirty="0">
                <a:solidFill>
                  <a:srgbClr val="EE4639"/>
                </a:solidFill>
                <a:latin typeface="Calibri" charset="0"/>
                <a:cs typeface="Calibri" charset="0"/>
              </a:rPr>
              <a:t>DIAGRAMA DE CAUSA Y EFECTO – Ejemplo 2</a:t>
            </a:r>
          </a:p>
        </p:txBody>
      </p:sp>
      <p:grpSp>
        <p:nvGrpSpPr>
          <p:cNvPr id="57" name="Agrupar 70">
            <a:extLst>
              <a:ext uri="{FF2B5EF4-FFF2-40B4-BE49-F238E27FC236}">
                <a16:creationId xmlns:a16="http://schemas.microsoft.com/office/drawing/2014/main" id="{CCE5F960-85CA-A04A-9FDF-24AC28210761}"/>
              </a:ext>
            </a:extLst>
          </p:cNvPr>
          <p:cNvGrpSpPr/>
          <p:nvPr/>
        </p:nvGrpSpPr>
        <p:grpSpPr>
          <a:xfrm>
            <a:off x="511902" y="912279"/>
            <a:ext cx="210869" cy="211672"/>
            <a:chOff x="511902" y="912278"/>
            <a:chExt cx="281320" cy="282391"/>
          </a:xfrm>
        </p:grpSpPr>
        <p:sp>
          <p:nvSpPr>
            <p:cNvPr id="58" name="Elipse 57">
              <a:extLst>
                <a:ext uri="{FF2B5EF4-FFF2-40B4-BE49-F238E27FC236}">
                  <a16:creationId xmlns:a16="http://schemas.microsoft.com/office/drawing/2014/main" id="{0E8E6C83-05FE-D146-A68B-01391A338390}"/>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9" name="Imagen 58">
              <a:extLst>
                <a:ext uri="{FF2B5EF4-FFF2-40B4-BE49-F238E27FC236}">
                  <a16:creationId xmlns:a16="http://schemas.microsoft.com/office/drawing/2014/main" id="{34F0C6EA-1D71-0D42-8342-A8962BAD7280}"/>
                </a:ext>
              </a:extLst>
            </p:cNvPr>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
        <p:nvSpPr>
          <p:cNvPr id="63" name="Elipse 62">
            <a:extLst>
              <a:ext uri="{FF2B5EF4-FFF2-40B4-BE49-F238E27FC236}">
                <a16:creationId xmlns:a16="http://schemas.microsoft.com/office/drawing/2014/main" id="{9996116E-E6F2-D044-A90B-BF59620ED5E5}"/>
              </a:ext>
            </a:extLst>
          </p:cNvPr>
          <p:cNvSpPr/>
          <p:nvPr/>
        </p:nvSpPr>
        <p:spPr>
          <a:xfrm rot="5400000">
            <a:off x="511500" y="912681"/>
            <a:ext cx="211672" cy="21086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4" name="Imagen 63">
            <a:extLst>
              <a:ext uri="{FF2B5EF4-FFF2-40B4-BE49-F238E27FC236}">
                <a16:creationId xmlns:a16="http://schemas.microsoft.com/office/drawing/2014/main" id="{1C6BB2CB-1731-734A-B042-E26B06D44F68}"/>
              </a:ext>
            </a:extLst>
          </p:cNvPr>
          <p:cNvPicPr>
            <a:picLocks noChangeAspect="1"/>
          </p:cNvPicPr>
          <p:nvPr/>
        </p:nvPicPr>
        <p:blipFill>
          <a:blip r:embed="rId4"/>
          <a:stretch>
            <a:fillRect/>
          </a:stretch>
        </p:blipFill>
        <p:spPr>
          <a:xfrm>
            <a:off x="566792" y="966062"/>
            <a:ext cx="101088" cy="104106"/>
          </a:xfrm>
          <a:prstGeom prst="rect">
            <a:avLst/>
          </a:prstGeom>
        </p:spPr>
      </p:pic>
      <p:cxnSp>
        <p:nvCxnSpPr>
          <p:cNvPr id="66" name="Conector recto de flecha 65">
            <a:extLst>
              <a:ext uri="{FF2B5EF4-FFF2-40B4-BE49-F238E27FC236}">
                <a16:creationId xmlns:a16="http://schemas.microsoft.com/office/drawing/2014/main" id="{5AABAA44-9884-4852-B230-62F12C586F31}"/>
              </a:ext>
            </a:extLst>
          </p:cNvPr>
          <p:cNvCxnSpPr>
            <a:cxnSpLocks/>
          </p:cNvCxnSpPr>
          <p:nvPr/>
        </p:nvCxnSpPr>
        <p:spPr>
          <a:xfrm flipV="1">
            <a:off x="3304286" y="3962287"/>
            <a:ext cx="325813" cy="4166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CuadroTexto 67">
            <a:extLst>
              <a:ext uri="{FF2B5EF4-FFF2-40B4-BE49-F238E27FC236}">
                <a16:creationId xmlns:a16="http://schemas.microsoft.com/office/drawing/2014/main" id="{DDC2312E-C08A-4AD4-A374-F1B4DD803E63}"/>
              </a:ext>
            </a:extLst>
          </p:cNvPr>
          <p:cNvSpPr txBox="1"/>
          <p:nvPr/>
        </p:nvSpPr>
        <p:spPr>
          <a:xfrm>
            <a:off x="3554871" y="4074184"/>
            <a:ext cx="942490" cy="369332"/>
          </a:xfrm>
          <a:prstGeom prst="rect">
            <a:avLst/>
          </a:prstGeom>
          <a:noFill/>
        </p:spPr>
        <p:txBody>
          <a:bodyPr wrap="square" lIns="0" tIns="0" rIns="0" bIns="0" rtlCol="0">
            <a:spAutoFit/>
          </a:bodyPr>
          <a:lstStyle/>
          <a:p>
            <a:pPr algn="ctr"/>
            <a:r>
              <a:rPr lang="es-PE" sz="800" dirty="0"/>
              <a:t>Falta de programas de desarrollo de habilidades</a:t>
            </a:r>
            <a:endParaRPr lang="es-ES_tradnl" sz="800" dirty="0">
              <a:latin typeface="Calibri" charset="0"/>
              <a:ea typeface="Calibri" charset="0"/>
              <a:cs typeface="Calibri" charset="0"/>
            </a:endParaRPr>
          </a:p>
        </p:txBody>
      </p:sp>
      <p:cxnSp>
        <p:nvCxnSpPr>
          <p:cNvPr id="69" name="Conector recto de flecha 68">
            <a:extLst>
              <a:ext uri="{FF2B5EF4-FFF2-40B4-BE49-F238E27FC236}">
                <a16:creationId xmlns:a16="http://schemas.microsoft.com/office/drawing/2014/main" id="{ECCB05A8-CEAB-4D94-BD67-9C881CA5BE1B}"/>
              </a:ext>
            </a:extLst>
          </p:cNvPr>
          <p:cNvCxnSpPr/>
          <p:nvPr/>
        </p:nvCxnSpPr>
        <p:spPr>
          <a:xfrm flipV="1">
            <a:off x="859426" y="3234758"/>
            <a:ext cx="1185478" cy="1396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B3BDB973-AC20-440A-A625-322BA94EF60C}"/>
              </a:ext>
            </a:extLst>
          </p:cNvPr>
          <p:cNvCxnSpPr/>
          <p:nvPr/>
        </p:nvCxnSpPr>
        <p:spPr>
          <a:xfrm flipH="1">
            <a:off x="1338676" y="4084754"/>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CuadroTexto 79">
            <a:extLst>
              <a:ext uri="{FF2B5EF4-FFF2-40B4-BE49-F238E27FC236}">
                <a16:creationId xmlns:a16="http://schemas.microsoft.com/office/drawing/2014/main" id="{DBE35A94-A10E-4308-BD07-4DCF80D1B035}"/>
              </a:ext>
            </a:extLst>
          </p:cNvPr>
          <p:cNvSpPr txBox="1"/>
          <p:nvPr/>
        </p:nvSpPr>
        <p:spPr>
          <a:xfrm>
            <a:off x="1751487" y="3766797"/>
            <a:ext cx="685422" cy="246221"/>
          </a:xfrm>
          <a:prstGeom prst="rect">
            <a:avLst/>
          </a:prstGeom>
          <a:noFill/>
        </p:spPr>
        <p:txBody>
          <a:bodyPr wrap="square" lIns="0" tIns="0" rIns="0" bIns="0" rtlCol="0">
            <a:spAutoFit/>
          </a:bodyPr>
          <a:lstStyle/>
          <a:p>
            <a:pPr algn="ctr"/>
            <a:r>
              <a:rPr lang="es-PE" sz="800" dirty="0"/>
              <a:t>Métricas inadecuadas</a:t>
            </a:r>
            <a:endParaRPr lang="es-ES_tradnl" sz="800" dirty="0">
              <a:latin typeface="Calibri" charset="0"/>
              <a:ea typeface="Calibri" charset="0"/>
              <a:cs typeface="Calibri" charset="0"/>
            </a:endParaRPr>
          </a:p>
        </p:txBody>
      </p:sp>
      <p:cxnSp>
        <p:nvCxnSpPr>
          <p:cNvPr id="81" name="Conector recto de flecha 80">
            <a:extLst>
              <a:ext uri="{FF2B5EF4-FFF2-40B4-BE49-F238E27FC236}">
                <a16:creationId xmlns:a16="http://schemas.microsoft.com/office/drawing/2014/main" id="{0778C955-62EE-4600-A657-ED8859024009}"/>
              </a:ext>
            </a:extLst>
          </p:cNvPr>
          <p:cNvCxnSpPr/>
          <p:nvPr/>
        </p:nvCxnSpPr>
        <p:spPr>
          <a:xfrm flipV="1">
            <a:off x="1261519" y="4072613"/>
            <a:ext cx="310276" cy="3900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CuadroTexto 82">
            <a:extLst>
              <a:ext uri="{FF2B5EF4-FFF2-40B4-BE49-F238E27FC236}">
                <a16:creationId xmlns:a16="http://schemas.microsoft.com/office/drawing/2014/main" id="{5017B15C-6711-44B6-86BC-061BCBEE3C28}"/>
              </a:ext>
            </a:extLst>
          </p:cNvPr>
          <p:cNvSpPr txBox="1"/>
          <p:nvPr/>
        </p:nvSpPr>
        <p:spPr>
          <a:xfrm>
            <a:off x="1486219" y="4141637"/>
            <a:ext cx="883303" cy="369332"/>
          </a:xfrm>
          <a:prstGeom prst="rect">
            <a:avLst/>
          </a:prstGeom>
          <a:noFill/>
        </p:spPr>
        <p:txBody>
          <a:bodyPr wrap="square" lIns="0" tIns="0" rIns="0" bIns="0" rtlCol="0">
            <a:spAutoFit/>
          </a:bodyPr>
          <a:lstStyle/>
          <a:p>
            <a:pPr algn="ctr"/>
            <a:r>
              <a:rPr lang="es-ES" sz="800" dirty="0"/>
              <a:t>Uso de métricas que no reflejan el rendimiento real</a:t>
            </a:r>
            <a:endParaRPr lang="es-ES_tradnl" sz="800" dirty="0">
              <a:latin typeface="Calibri" charset="0"/>
              <a:ea typeface="Calibri" charset="0"/>
              <a:cs typeface="Calibri" charset="0"/>
            </a:endParaRPr>
          </a:p>
        </p:txBody>
      </p:sp>
      <p:cxnSp>
        <p:nvCxnSpPr>
          <p:cNvPr id="86" name="Conector recto de flecha 85">
            <a:extLst>
              <a:ext uri="{FF2B5EF4-FFF2-40B4-BE49-F238E27FC236}">
                <a16:creationId xmlns:a16="http://schemas.microsoft.com/office/drawing/2014/main" id="{1AB73D97-91D6-427E-AA3D-63D707208817}"/>
              </a:ext>
            </a:extLst>
          </p:cNvPr>
          <p:cNvCxnSpPr/>
          <p:nvPr/>
        </p:nvCxnSpPr>
        <p:spPr>
          <a:xfrm>
            <a:off x="859426" y="3607501"/>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CuadroTexto 86">
            <a:extLst>
              <a:ext uri="{FF2B5EF4-FFF2-40B4-BE49-F238E27FC236}">
                <a16:creationId xmlns:a16="http://schemas.microsoft.com/office/drawing/2014/main" id="{BD7D0B18-5E62-4A47-A97C-58F87E12992F}"/>
              </a:ext>
            </a:extLst>
          </p:cNvPr>
          <p:cNvSpPr txBox="1"/>
          <p:nvPr/>
        </p:nvSpPr>
        <p:spPr>
          <a:xfrm>
            <a:off x="878705" y="3302480"/>
            <a:ext cx="881167" cy="246221"/>
          </a:xfrm>
          <a:prstGeom prst="rect">
            <a:avLst/>
          </a:prstGeom>
          <a:noFill/>
        </p:spPr>
        <p:txBody>
          <a:bodyPr wrap="square" lIns="0" tIns="0" rIns="0" bIns="0" rtlCol="0">
            <a:spAutoFit/>
          </a:bodyPr>
          <a:lstStyle/>
          <a:p>
            <a:pPr algn="ctr"/>
            <a:r>
              <a:rPr lang="es-PE" sz="800" dirty="0"/>
              <a:t>Falta de retroalimentación</a:t>
            </a:r>
            <a:endParaRPr lang="es-ES_tradnl" sz="800" dirty="0">
              <a:latin typeface="Calibri" charset="0"/>
              <a:ea typeface="Calibri" charset="0"/>
              <a:cs typeface="Calibri" charset="0"/>
            </a:endParaRPr>
          </a:p>
        </p:txBody>
      </p:sp>
      <p:cxnSp>
        <p:nvCxnSpPr>
          <p:cNvPr id="88" name="Conector recto de flecha 87">
            <a:extLst>
              <a:ext uri="{FF2B5EF4-FFF2-40B4-BE49-F238E27FC236}">
                <a16:creationId xmlns:a16="http://schemas.microsoft.com/office/drawing/2014/main" id="{34CAB26D-672A-4D0D-B72A-88D280F660B1}"/>
              </a:ext>
            </a:extLst>
          </p:cNvPr>
          <p:cNvCxnSpPr/>
          <p:nvPr/>
        </p:nvCxnSpPr>
        <p:spPr>
          <a:xfrm>
            <a:off x="305286" y="4236482"/>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uadroTexto 91">
            <a:extLst>
              <a:ext uri="{FF2B5EF4-FFF2-40B4-BE49-F238E27FC236}">
                <a16:creationId xmlns:a16="http://schemas.microsoft.com/office/drawing/2014/main" id="{579F10D5-031C-46B7-A380-26CFBB1EC9C4}"/>
              </a:ext>
            </a:extLst>
          </p:cNvPr>
          <p:cNvSpPr txBox="1"/>
          <p:nvPr/>
        </p:nvSpPr>
        <p:spPr>
          <a:xfrm>
            <a:off x="424404" y="3941541"/>
            <a:ext cx="596733" cy="246221"/>
          </a:xfrm>
          <a:prstGeom prst="rect">
            <a:avLst/>
          </a:prstGeom>
          <a:noFill/>
        </p:spPr>
        <p:txBody>
          <a:bodyPr wrap="square" lIns="0" tIns="0" rIns="0" bIns="0" rtlCol="0">
            <a:spAutoFit/>
          </a:bodyPr>
          <a:lstStyle/>
          <a:p>
            <a:pPr algn="ctr"/>
            <a:r>
              <a:rPr lang="es-PE" sz="800" dirty="0"/>
              <a:t>Falta de revisiones</a:t>
            </a:r>
            <a:endParaRPr lang="es-ES_tradnl" sz="800" dirty="0">
              <a:latin typeface="Calibri" charset="0"/>
              <a:ea typeface="Calibri" charset="0"/>
              <a:cs typeface="Calibri" charset="0"/>
            </a:endParaRPr>
          </a:p>
        </p:txBody>
      </p:sp>
      <p:sp>
        <p:nvSpPr>
          <p:cNvPr id="97" name="Rectángulo redondeado 5">
            <a:extLst>
              <a:ext uri="{FF2B5EF4-FFF2-40B4-BE49-F238E27FC236}">
                <a16:creationId xmlns:a16="http://schemas.microsoft.com/office/drawing/2014/main" id="{D9AFABB7-EEC5-4C49-8E67-C205553DE25A}"/>
              </a:ext>
            </a:extLst>
          </p:cNvPr>
          <p:cNvSpPr/>
          <p:nvPr/>
        </p:nvSpPr>
        <p:spPr>
          <a:xfrm>
            <a:off x="180186" y="4627264"/>
            <a:ext cx="1044416" cy="29438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Mediciones</a:t>
            </a:r>
          </a:p>
        </p:txBody>
      </p:sp>
    </p:spTree>
    <p:extLst>
      <p:ext uri="{BB962C8B-B14F-4D97-AF65-F5344CB8AC3E}">
        <p14:creationId xmlns:p14="http://schemas.microsoft.com/office/powerpoint/2010/main" val="654652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3" name="Rectángulo 2"/>
          <p:cNvSpPr/>
          <p:nvPr/>
        </p:nvSpPr>
        <p:spPr>
          <a:xfrm>
            <a:off x="512291" y="921866"/>
            <a:ext cx="7943778" cy="4063741"/>
          </a:xfrm>
          <a:prstGeom prst="rect">
            <a:avLst/>
          </a:prstGeom>
        </p:spPr>
        <p:txBody>
          <a:bodyPr wrap="square" lIns="0" tIns="0" rIns="0" bIns="46800">
            <a:spAutoFit/>
          </a:bodyPr>
          <a:lstStyle/>
          <a:p>
            <a:pPr>
              <a:spcAft>
                <a:spcPts val="600"/>
              </a:spcAft>
            </a:pPr>
            <a:r>
              <a:rPr lang="en-US" sz="1600" b="1" dirty="0">
                <a:solidFill>
                  <a:srgbClr val="714FA0"/>
                </a:solidFill>
                <a:latin typeface="Calibri" charset="0"/>
                <a:ea typeface="Calibri" charset="0"/>
                <a:cs typeface="Calibri" charset="0"/>
              </a:rPr>
              <a:t>CASO PRÁCTICO: PARALIZACIÓN DE LA LÍNEA DE PRODUCCIÓN</a:t>
            </a:r>
          </a:p>
          <a:p>
            <a:pPr algn="just"/>
            <a:r>
              <a:rPr lang="es-ES" sz="1600" b="1" dirty="0">
                <a:latin typeface="Calibri" panose="020F0502020204030204" pitchFamily="34" charset="0"/>
                <a:cs typeface="Calibri" panose="020F0502020204030204" pitchFamily="34" charset="0"/>
              </a:rPr>
              <a:t>Descripción:</a:t>
            </a:r>
            <a:r>
              <a:rPr lang="es-ES" sz="1600" dirty="0">
                <a:latin typeface="Calibri" panose="020F0502020204030204" pitchFamily="34" charset="0"/>
                <a:cs typeface="Calibri" panose="020F0502020204030204" pitchFamily="34" charset="0"/>
              </a:rPr>
              <a:t> </a:t>
            </a:r>
          </a:p>
          <a:p>
            <a:pPr algn="just"/>
            <a:r>
              <a:rPr lang="es-ES" sz="1600" dirty="0">
                <a:latin typeface="Calibri" panose="020F0502020204030204" pitchFamily="34" charset="0"/>
                <a:cs typeface="Calibri" panose="020F0502020204030204" pitchFamily="34" charset="0"/>
              </a:rPr>
              <a:t>En una empresa manufacturera que se dedica a la producción de componentes electrónicos, la línea de producción de una determinada pieza ha estado experimentando paralizaciones recurrentes durante tres turnos seguidos. El equipo del área de producción está preocupado por esta situación, ya que afecta la eficiencia y la entrega puntual de los productos.</a:t>
            </a:r>
          </a:p>
          <a:p>
            <a:pPr algn="just"/>
            <a:endParaRPr lang="es-ES" sz="1600" b="1" dirty="0">
              <a:latin typeface="Calibri" panose="020F0502020204030204" pitchFamily="34" charset="0"/>
              <a:cs typeface="Calibri" panose="020F0502020204030204" pitchFamily="34" charset="0"/>
            </a:endParaRPr>
          </a:p>
          <a:p>
            <a:pPr algn="just"/>
            <a:r>
              <a:rPr lang="es-ES" sz="1600" b="1" dirty="0">
                <a:latin typeface="Calibri" panose="020F0502020204030204" pitchFamily="34" charset="0"/>
                <a:cs typeface="Calibri" panose="020F0502020204030204" pitchFamily="34" charset="0"/>
              </a:rPr>
              <a:t>Problema:</a:t>
            </a:r>
            <a:r>
              <a:rPr lang="es-ES" sz="1600" dirty="0">
                <a:latin typeface="Calibri" panose="020F0502020204030204" pitchFamily="34" charset="0"/>
                <a:cs typeface="Calibri" panose="020F0502020204030204" pitchFamily="34" charset="0"/>
              </a:rPr>
              <a:t> </a:t>
            </a:r>
          </a:p>
          <a:p>
            <a:pPr algn="just"/>
            <a:r>
              <a:rPr lang="es-ES" sz="1600" dirty="0">
                <a:latin typeface="Calibri" panose="020F0502020204030204" pitchFamily="34" charset="0"/>
                <a:cs typeface="Calibri" panose="020F0502020204030204" pitchFamily="34" charset="0"/>
              </a:rPr>
              <a:t>La línea de producción se detiene debido a un fallo en la maquinaria. Esto resulta en retrasos en la producción y pérdida de tiempo y recursos.</a:t>
            </a:r>
          </a:p>
          <a:p>
            <a:pPr algn="just"/>
            <a:endParaRPr lang="es-ES" sz="1600" b="1" dirty="0">
              <a:latin typeface="Calibri" panose="020F0502020204030204" pitchFamily="34" charset="0"/>
              <a:cs typeface="Calibri" panose="020F0502020204030204" pitchFamily="34" charset="0"/>
            </a:endParaRPr>
          </a:p>
          <a:p>
            <a:pPr algn="just"/>
            <a:r>
              <a:rPr lang="es-ES" sz="1600" b="1" dirty="0">
                <a:latin typeface="Calibri" panose="020F0502020204030204" pitchFamily="34" charset="0"/>
                <a:cs typeface="Calibri" panose="020F0502020204030204" pitchFamily="34" charset="0"/>
              </a:rPr>
              <a:t>Objetivo:</a:t>
            </a:r>
            <a:r>
              <a:rPr lang="es-ES" sz="1600" dirty="0">
                <a:latin typeface="Calibri" panose="020F0502020204030204" pitchFamily="34" charset="0"/>
                <a:cs typeface="Calibri" panose="020F0502020204030204" pitchFamily="34" charset="0"/>
              </a:rPr>
              <a:t> </a:t>
            </a:r>
          </a:p>
          <a:p>
            <a:pPr algn="just"/>
            <a:r>
              <a:rPr lang="es-ES" sz="1600" dirty="0">
                <a:latin typeface="Calibri" panose="020F0502020204030204" pitchFamily="34" charset="0"/>
                <a:cs typeface="Calibri" panose="020F0502020204030204" pitchFamily="34" charset="0"/>
              </a:rPr>
              <a:t>Identificar las causas raíz del fallo en la maquinaria y proponer soluciones para evitar futuras paralizaciones.</a:t>
            </a:r>
          </a:p>
          <a:p>
            <a:pPr marL="223838"/>
            <a:endParaRPr lang="es-PE" sz="1600" dirty="0">
              <a:latin typeface="Calibri" charset="0"/>
              <a:cs typeface="Calibri" charset="0"/>
            </a:endParaRPr>
          </a:p>
          <a:p>
            <a:pPr marL="223838"/>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3270695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ES_tradnl" sz="1000" dirty="0">
                <a:solidFill>
                  <a:schemeClr val="bg1">
                    <a:lumMod val="65000"/>
                  </a:schemeClr>
                </a:solidFill>
                <a:latin typeface="Calibri" charset="0"/>
                <a:ea typeface="Calibri" charset="0"/>
                <a:cs typeface="Calibri" charset="0"/>
              </a:rPr>
              <a:t>HERRAMIENTAS DE LA CALIDAD</a:t>
            </a:r>
            <a:endParaRPr lang="es-ES" sz="1000" dirty="0">
              <a:solidFill>
                <a:schemeClr val="bg1">
                  <a:lumMod val="65000"/>
                </a:schemeClr>
              </a:solidFill>
              <a:latin typeface="Calibri" charset="0"/>
              <a:ea typeface="Calibri" charset="0"/>
              <a:cs typeface="Calibri" charset="0"/>
            </a:endParaRPr>
          </a:p>
        </p:txBody>
      </p:sp>
      <p:sp>
        <p:nvSpPr>
          <p:cNvPr id="4" name="Rectángulo redondeado 3"/>
          <p:cNvSpPr/>
          <p:nvPr/>
        </p:nvSpPr>
        <p:spPr>
          <a:xfrm>
            <a:off x="1548528" y="1484912"/>
            <a:ext cx="1044416" cy="380483"/>
          </a:xfrm>
          <a:prstGeom prst="round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Medio Ambiente</a:t>
            </a:r>
          </a:p>
        </p:txBody>
      </p:sp>
      <p:sp>
        <p:nvSpPr>
          <p:cNvPr id="5" name="Rectángulo redondeado 4"/>
          <p:cNvSpPr/>
          <p:nvPr/>
        </p:nvSpPr>
        <p:spPr>
          <a:xfrm>
            <a:off x="4289831" y="1571010"/>
            <a:ext cx="1044416" cy="294385"/>
          </a:xfrm>
          <a:prstGeom prst="roundRect">
            <a:avLst/>
          </a:prstGeom>
          <a:solidFill>
            <a:srgbClr val="F0B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Maquinaria</a:t>
            </a:r>
          </a:p>
        </p:txBody>
      </p:sp>
      <p:sp>
        <p:nvSpPr>
          <p:cNvPr id="8" name="Rectángulo redondeado 7"/>
          <p:cNvSpPr/>
          <p:nvPr/>
        </p:nvSpPr>
        <p:spPr>
          <a:xfrm>
            <a:off x="7153399" y="2931039"/>
            <a:ext cx="1428730" cy="593383"/>
          </a:xfrm>
          <a:prstGeom prst="roundRect">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400" dirty="0">
                <a:latin typeface="Calibri" panose="020F0502020204030204" pitchFamily="34" charset="0"/>
                <a:ea typeface="Calibri" charset="0"/>
                <a:cs typeface="Calibri" panose="020F0502020204030204" pitchFamily="34" charset="0"/>
              </a:rPr>
              <a:t>Fallo en la maquinaria</a:t>
            </a:r>
            <a:endParaRPr lang="es-ES_tradnl" sz="1400" dirty="0">
              <a:latin typeface="Calibri" panose="020F0502020204030204" pitchFamily="34" charset="0"/>
              <a:ea typeface="Calibri" charset="0"/>
              <a:cs typeface="Calibri" panose="020F0502020204030204" pitchFamily="34" charset="0"/>
            </a:endParaRPr>
          </a:p>
        </p:txBody>
      </p:sp>
      <p:cxnSp>
        <p:nvCxnSpPr>
          <p:cNvPr id="9" name="Conector recto de flecha 8"/>
          <p:cNvCxnSpPr>
            <a:cxnSpLocks/>
          </p:cNvCxnSpPr>
          <p:nvPr/>
        </p:nvCxnSpPr>
        <p:spPr>
          <a:xfrm>
            <a:off x="561517" y="3204714"/>
            <a:ext cx="65873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H="1">
            <a:off x="2430947" y="2254740"/>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CuadroTexto 49"/>
          <p:cNvSpPr txBox="1"/>
          <p:nvPr/>
        </p:nvSpPr>
        <p:spPr>
          <a:xfrm>
            <a:off x="2417688" y="2099950"/>
            <a:ext cx="1024940"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Temperatura</a:t>
            </a:r>
          </a:p>
        </p:txBody>
      </p:sp>
      <p:sp>
        <p:nvSpPr>
          <p:cNvPr id="55" name="CuadroTexto 54"/>
          <p:cNvSpPr txBox="1"/>
          <p:nvPr/>
        </p:nvSpPr>
        <p:spPr>
          <a:xfrm>
            <a:off x="2482233" y="2449023"/>
            <a:ext cx="1566246"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Humedad</a:t>
            </a:r>
          </a:p>
        </p:txBody>
      </p:sp>
      <p:cxnSp>
        <p:nvCxnSpPr>
          <p:cNvPr id="60" name="Conector recto de flecha 59"/>
          <p:cNvCxnSpPr>
            <a:cxnSpLocks/>
          </p:cNvCxnSpPr>
          <p:nvPr/>
        </p:nvCxnSpPr>
        <p:spPr>
          <a:xfrm flipH="1">
            <a:off x="2957627" y="2965083"/>
            <a:ext cx="138230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2957626" y="2811796"/>
            <a:ext cx="1335504" cy="123111"/>
          </a:xfrm>
          <a:prstGeom prst="rect">
            <a:avLst/>
          </a:prstGeom>
          <a:noFill/>
        </p:spPr>
        <p:txBody>
          <a:bodyPr wrap="square" lIns="0" tIns="0" rIns="0" bIns="0" rtlCol="0">
            <a:spAutoFit/>
          </a:bodyPr>
          <a:lstStyle/>
          <a:p>
            <a:pPr algn="ctr"/>
            <a:r>
              <a:rPr lang="es-PE" sz="800" dirty="0"/>
              <a:t>Vibraciones</a:t>
            </a:r>
            <a:endParaRPr lang="es-ES_tradnl" sz="800" dirty="0">
              <a:latin typeface="Calibri" charset="0"/>
              <a:ea typeface="Calibri" charset="0"/>
              <a:cs typeface="Calibri" charset="0"/>
            </a:endParaRPr>
          </a:p>
        </p:txBody>
      </p:sp>
      <p:cxnSp>
        <p:nvCxnSpPr>
          <p:cNvPr id="67" name="Conector recto de flecha 66"/>
          <p:cNvCxnSpPr>
            <a:cxnSpLocks/>
            <a:stCxn id="4" idx="2"/>
          </p:cNvCxnSpPr>
          <p:nvPr/>
        </p:nvCxnSpPr>
        <p:spPr>
          <a:xfrm>
            <a:off x="2070736" y="1865395"/>
            <a:ext cx="1051003" cy="1343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p:cNvCxnSpPr/>
          <p:nvPr/>
        </p:nvCxnSpPr>
        <p:spPr>
          <a:xfrm>
            <a:off x="4685896" y="1861041"/>
            <a:ext cx="823786" cy="13480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p:cNvCxnSpPr/>
          <p:nvPr/>
        </p:nvCxnSpPr>
        <p:spPr>
          <a:xfrm flipH="1">
            <a:off x="5334247" y="2927505"/>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CuadroTexto 73"/>
          <p:cNvSpPr txBox="1"/>
          <p:nvPr/>
        </p:nvSpPr>
        <p:spPr>
          <a:xfrm>
            <a:off x="5418160" y="2774217"/>
            <a:ext cx="881167" cy="123111"/>
          </a:xfrm>
          <a:prstGeom prst="rect">
            <a:avLst/>
          </a:prstGeom>
          <a:noFill/>
        </p:spPr>
        <p:txBody>
          <a:bodyPr wrap="square" lIns="0" tIns="0" rIns="0" bIns="0" rtlCol="0">
            <a:spAutoFit/>
          </a:bodyPr>
          <a:lstStyle/>
          <a:p>
            <a:pPr algn="ctr"/>
            <a:r>
              <a:rPr lang="es-PE" sz="800" dirty="0"/>
              <a:t>Desgaste</a:t>
            </a:r>
            <a:endParaRPr lang="es-ES_tradnl" sz="800" dirty="0">
              <a:latin typeface="Calibri" charset="0"/>
              <a:ea typeface="Calibri" charset="0"/>
              <a:cs typeface="Calibri" charset="0"/>
            </a:endParaRPr>
          </a:p>
        </p:txBody>
      </p:sp>
      <p:cxnSp>
        <p:nvCxnSpPr>
          <p:cNvPr id="75" name="Conector recto de flecha 74"/>
          <p:cNvCxnSpPr/>
          <p:nvPr/>
        </p:nvCxnSpPr>
        <p:spPr>
          <a:xfrm flipH="1">
            <a:off x="5134128" y="2589801"/>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CuadroTexto 75"/>
          <p:cNvSpPr txBox="1"/>
          <p:nvPr/>
        </p:nvSpPr>
        <p:spPr>
          <a:xfrm>
            <a:off x="5218041" y="2436513"/>
            <a:ext cx="1072898" cy="123111"/>
          </a:xfrm>
          <a:prstGeom prst="rect">
            <a:avLst/>
          </a:prstGeom>
          <a:noFill/>
        </p:spPr>
        <p:txBody>
          <a:bodyPr wrap="square" lIns="0" tIns="0" rIns="0" bIns="0" rtlCol="0">
            <a:spAutoFit/>
          </a:bodyPr>
          <a:lstStyle/>
          <a:p>
            <a:pPr algn="ctr"/>
            <a:r>
              <a:rPr lang="es-PE" sz="800" dirty="0"/>
              <a:t>Falta de mantenimiento</a:t>
            </a:r>
            <a:endParaRPr lang="es-ES_tradnl" sz="800" dirty="0">
              <a:latin typeface="Calibri" charset="0"/>
              <a:ea typeface="Calibri" charset="0"/>
              <a:cs typeface="Calibri" charset="0"/>
            </a:endParaRPr>
          </a:p>
        </p:txBody>
      </p:sp>
      <p:cxnSp>
        <p:nvCxnSpPr>
          <p:cNvPr id="77" name="Conector recto de flecha 76"/>
          <p:cNvCxnSpPr/>
          <p:nvPr/>
        </p:nvCxnSpPr>
        <p:spPr>
          <a:xfrm flipH="1">
            <a:off x="4933507" y="2229589"/>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CuadroTexto 77"/>
          <p:cNvSpPr txBox="1"/>
          <p:nvPr/>
        </p:nvSpPr>
        <p:spPr>
          <a:xfrm>
            <a:off x="5017420" y="2076301"/>
            <a:ext cx="933418" cy="123111"/>
          </a:xfrm>
          <a:prstGeom prst="rect">
            <a:avLst/>
          </a:prstGeom>
          <a:noFill/>
        </p:spPr>
        <p:txBody>
          <a:bodyPr wrap="square" lIns="0" tIns="0" rIns="0" bIns="0" rtlCol="0">
            <a:spAutoFit/>
          </a:bodyPr>
          <a:lstStyle/>
          <a:p>
            <a:pPr algn="ctr"/>
            <a:r>
              <a:rPr lang="es-PE" sz="800" dirty="0"/>
              <a:t>Piezas defectuosas</a:t>
            </a:r>
            <a:endParaRPr lang="es-ES_tradnl" sz="800" dirty="0">
              <a:latin typeface="Calibri" charset="0"/>
              <a:ea typeface="Calibri" charset="0"/>
              <a:cs typeface="Calibri" charset="0"/>
            </a:endParaRPr>
          </a:p>
        </p:txBody>
      </p:sp>
      <p:cxnSp>
        <p:nvCxnSpPr>
          <p:cNvPr id="82" name="Conector recto de flecha 81"/>
          <p:cNvCxnSpPr/>
          <p:nvPr/>
        </p:nvCxnSpPr>
        <p:spPr>
          <a:xfrm flipV="1">
            <a:off x="5229918" y="3217492"/>
            <a:ext cx="1185478" cy="1396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p:cNvCxnSpPr>
            <a:cxnSpLocks/>
          </p:cNvCxnSpPr>
          <p:nvPr/>
        </p:nvCxnSpPr>
        <p:spPr>
          <a:xfrm flipH="1">
            <a:off x="5859480" y="3867072"/>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CuadroTexto 89"/>
          <p:cNvSpPr txBox="1"/>
          <p:nvPr/>
        </p:nvSpPr>
        <p:spPr>
          <a:xfrm>
            <a:off x="6014701" y="3586591"/>
            <a:ext cx="1068117" cy="246221"/>
          </a:xfrm>
          <a:prstGeom prst="rect">
            <a:avLst/>
          </a:prstGeom>
          <a:noFill/>
        </p:spPr>
        <p:txBody>
          <a:bodyPr wrap="square" lIns="0" tIns="0" rIns="0" bIns="0" rtlCol="0">
            <a:spAutoFit/>
          </a:bodyPr>
          <a:lstStyle/>
          <a:p>
            <a:pPr algn="ctr"/>
            <a:r>
              <a:rPr lang="es-PE" sz="800" dirty="0"/>
              <a:t>Calidad de los materiales</a:t>
            </a:r>
            <a:endParaRPr lang="es-ES_tradnl" sz="800" dirty="0">
              <a:latin typeface="Calibri" charset="0"/>
              <a:ea typeface="Calibri" charset="0"/>
              <a:cs typeface="Calibri" charset="0"/>
            </a:endParaRPr>
          </a:p>
        </p:txBody>
      </p:sp>
      <p:cxnSp>
        <p:nvCxnSpPr>
          <p:cNvPr id="91" name="Conector recto de flecha 90"/>
          <p:cNvCxnSpPr/>
          <p:nvPr/>
        </p:nvCxnSpPr>
        <p:spPr>
          <a:xfrm flipV="1">
            <a:off x="5984868" y="3866426"/>
            <a:ext cx="310276" cy="3900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CuadroTexto 93"/>
          <p:cNvSpPr txBox="1"/>
          <p:nvPr/>
        </p:nvSpPr>
        <p:spPr>
          <a:xfrm>
            <a:off x="6174291" y="4099713"/>
            <a:ext cx="1085525" cy="246221"/>
          </a:xfrm>
          <a:prstGeom prst="rect">
            <a:avLst/>
          </a:prstGeom>
          <a:noFill/>
        </p:spPr>
        <p:txBody>
          <a:bodyPr wrap="square" lIns="0" tIns="0" rIns="0" bIns="0" rtlCol="0">
            <a:spAutoFit/>
          </a:bodyPr>
          <a:lstStyle/>
          <a:p>
            <a:pPr algn="ctr"/>
            <a:r>
              <a:rPr lang="es-PE" sz="800" dirty="0"/>
              <a:t>Defectos en los materiales usados</a:t>
            </a:r>
            <a:endParaRPr lang="es-ES_tradnl" sz="800" dirty="0">
              <a:latin typeface="Calibri" charset="0"/>
              <a:ea typeface="Calibri" charset="0"/>
              <a:cs typeface="Calibri" charset="0"/>
            </a:endParaRPr>
          </a:p>
        </p:txBody>
      </p:sp>
      <p:cxnSp>
        <p:nvCxnSpPr>
          <p:cNvPr id="95" name="Conector recto de flecha 94"/>
          <p:cNvCxnSpPr/>
          <p:nvPr/>
        </p:nvCxnSpPr>
        <p:spPr>
          <a:xfrm>
            <a:off x="5229918" y="3590235"/>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CuadroTexto 97"/>
          <p:cNvSpPr txBox="1"/>
          <p:nvPr/>
        </p:nvSpPr>
        <p:spPr>
          <a:xfrm>
            <a:off x="5222625" y="3335464"/>
            <a:ext cx="881167" cy="246221"/>
          </a:xfrm>
          <a:prstGeom prst="rect">
            <a:avLst/>
          </a:prstGeom>
          <a:noFill/>
        </p:spPr>
        <p:txBody>
          <a:bodyPr wrap="square" lIns="0" tIns="0" rIns="0" bIns="0" rtlCol="0">
            <a:spAutoFit/>
          </a:bodyPr>
          <a:lstStyle/>
          <a:p>
            <a:pPr algn="ctr"/>
            <a:r>
              <a:rPr lang="es-PE" sz="800" dirty="0"/>
              <a:t>Mala Gestión de inventario</a:t>
            </a:r>
            <a:endParaRPr lang="es-ES_tradnl" sz="800" dirty="0">
              <a:latin typeface="Calibri" charset="0"/>
              <a:ea typeface="Calibri" charset="0"/>
              <a:cs typeface="Calibri" charset="0"/>
            </a:endParaRPr>
          </a:p>
        </p:txBody>
      </p:sp>
      <p:cxnSp>
        <p:nvCxnSpPr>
          <p:cNvPr id="101" name="Conector recto de flecha 100"/>
          <p:cNvCxnSpPr/>
          <p:nvPr/>
        </p:nvCxnSpPr>
        <p:spPr>
          <a:xfrm>
            <a:off x="4582524" y="4358795"/>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CuadroTexto 101"/>
          <p:cNvSpPr txBox="1"/>
          <p:nvPr/>
        </p:nvSpPr>
        <p:spPr>
          <a:xfrm>
            <a:off x="4693544" y="3925203"/>
            <a:ext cx="881167" cy="369332"/>
          </a:xfrm>
          <a:prstGeom prst="rect">
            <a:avLst/>
          </a:prstGeom>
          <a:noFill/>
        </p:spPr>
        <p:txBody>
          <a:bodyPr wrap="square" lIns="0" tIns="0" rIns="0" bIns="0" rtlCol="0">
            <a:spAutoFit/>
          </a:bodyPr>
          <a:lstStyle/>
          <a:p>
            <a:pPr algn="ctr"/>
            <a:r>
              <a:rPr lang="es-ES" sz="800" dirty="0"/>
              <a:t>Retrasos en la entrega de materiales</a:t>
            </a:r>
            <a:endParaRPr lang="es-ES_tradnl" sz="800" dirty="0">
              <a:latin typeface="Calibri" charset="0"/>
              <a:ea typeface="Calibri" charset="0"/>
              <a:cs typeface="Calibri" charset="0"/>
            </a:endParaRPr>
          </a:p>
        </p:txBody>
      </p:sp>
      <p:sp>
        <p:nvSpPr>
          <p:cNvPr id="6" name="Rectángulo redondeado 5"/>
          <p:cNvSpPr/>
          <p:nvPr/>
        </p:nvSpPr>
        <p:spPr>
          <a:xfrm>
            <a:off x="4550678" y="4609998"/>
            <a:ext cx="1044416" cy="294385"/>
          </a:xfrm>
          <a:prstGeom prst="roundRect">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Materiales</a:t>
            </a:r>
          </a:p>
        </p:txBody>
      </p:sp>
      <p:sp>
        <p:nvSpPr>
          <p:cNvPr id="7" name="Rectángulo redondeado 6"/>
          <p:cNvSpPr/>
          <p:nvPr/>
        </p:nvSpPr>
        <p:spPr>
          <a:xfrm>
            <a:off x="2503434" y="4609998"/>
            <a:ext cx="1044416" cy="294385"/>
          </a:xfrm>
          <a:prstGeom prst="roundRect">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Personal</a:t>
            </a:r>
          </a:p>
        </p:txBody>
      </p:sp>
      <p:cxnSp>
        <p:nvCxnSpPr>
          <p:cNvPr id="103" name="Conector recto de flecha 102"/>
          <p:cNvCxnSpPr/>
          <p:nvPr/>
        </p:nvCxnSpPr>
        <p:spPr>
          <a:xfrm flipV="1">
            <a:off x="2738759" y="3217492"/>
            <a:ext cx="1185478" cy="1396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p:cNvCxnSpPr/>
          <p:nvPr/>
        </p:nvCxnSpPr>
        <p:spPr>
          <a:xfrm flipH="1">
            <a:off x="3308676" y="4003593"/>
            <a:ext cx="11233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uadroTexto 107"/>
          <p:cNvSpPr txBox="1"/>
          <p:nvPr/>
        </p:nvSpPr>
        <p:spPr>
          <a:xfrm>
            <a:off x="3538494" y="3824979"/>
            <a:ext cx="881167" cy="123111"/>
          </a:xfrm>
          <a:prstGeom prst="rect">
            <a:avLst/>
          </a:prstGeom>
          <a:noFill/>
        </p:spPr>
        <p:txBody>
          <a:bodyPr wrap="square" lIns="0" tIns="0" rIns="0" bIns="0" rtlCol="0">
            <a:spAutoFit/>
          </a:bodyPr>
          <a:lstStyle/>
          <a:p>
            <a:pPr algn="ctr"/>
            <a:r>
              <a:rPr lang="es-ES_tradnl" sz="800" dirty="0">
                <a:latin typeface="Calibri" charset="0"/>
                <a:ea typeface="Calibri" charset="0"/>
                <a:cs typeface="Calibri" charset="0"/>
              </a:rPr>
              <a:t>Errores humanos</a:t>
            </a:r>
          </a:p>
        </p:txBody>
      </p:sp>
      <p:cxnSp>
        <p:nvCxnSpPr>
          <p:cNvPr id="110" name="Conector recto de flecha 109"/>
          <p:cNvCxnSpPr/>
          <p:nvPr/>
        </p:nvCxnSpPr>
        <p:spPr>
          <a:xfrm flipH="1">
            <a:off x="2922110" y="4462944"/>
            <a:ext cx="11233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CuadroTexto 110"/>
          <p:cNvSpPr txBox="1"/>
          <p:nvPr/>
        </p:nvSpPr>
        <p:spPr>
          <a:xfrm>
            <a:off x="3154650" y="4189623"/>
            <a:ext cx="881167" cy="246221"/>
          </a:xfrm>
          <a:prstGeom prst="rect">
            <a:avLst/>
          </a:prstGeom>
          <a:noFill/>
        </p:spPr>
        <p:txBody>
          <a:bodyPr wrap="square" lIns="0" tIns="0" rIns="0" bIns="0" rtlCol="0">
            <a:spAutoFit/>
          </a:bodyPr>
          <a:lstStyle/>
          <a:p>
            <a:pPr algn="ctr"/>
            <a:r>
              <a:rPr lang="es-PE" sz="800" dirty="0"/>
              <a:t>Falta de capacitación</a:t>
            </a:r>
            <a:endParaRPr lang="es-ES_tradnl" sz="800" dirty="0">
              <a:latin typeface="Calibri" charset="0"/>
              <a:ea typeface="Calibri" charset="0"/>
              <a:cs typeface="Calibri" charset="0"/>
            </a:endParaRPr>
          </a:p>
        </p:txBody>
      </p:sp>
      <p:cxnSp>
        <p:nvCxnSpPr>
          <p:cNvPr id="112" name="Conector recto de flecha 111"/>
          <p:cNvCxnSpPr>
            <a:cxnSpLocks/>
          </p:cNvCxnSpPr>
          <p:nvPr/>
        </p:nvCxnSpPr>
        <p:spPr>
          <a:xfrm>
            <a:off x="2519105" y="3659435"/>
            <a:ext cx="10244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CuadroTexto 115"/>
          <p:cNvSpPr txBox="1"/>
          <p:nvPr/>
        </p:nvSpPr>
        <p:spPr>
          <a:xfrm>
            <a:off x="2552208" y="3411249"/>
            <a:ext cx="881167" cy="246221"/>
          </a:xfrm>
          <a:prstGeom prst="rect">
            <a:avLst/>
          </a:prstGeom>
          <a:noFill/>
        </p:spPr>
        <p:txBody>
          <a:bodyPr wrap="square" lIns="0" tIns="0" rIns="0" bIns="0" rtlCol="0">
            <a:spAutoFit/>
          </a:bodyPr>
          <a:lstStyle/>
          <a:p>
            <a:pPr algn="ctr"/>
            <a:r>
              <a:rPr lang="es-PE" sz="800" dirty="0"/>
              <a:t>Falta de Motivación</a:t>
            </a:r>
            <a:endParaRPr lang="es-ES_tradnl" sz="800" dirty="0">
              <a:latin typeface="Calibri" charset="0"/>
              <a:ea typeface="Calibri" charset="0"/>
              <a:cs typeface="Calibri" charset="0"/>
            </a:endParaRPr>
          </a:p>
        </p:txBody>
      </p:sp>
      <p:sp>
        <p:nvSpPr>
          <p:cNvPr id="54" name="Rectángulo 53">
            <a:extLst>
              <a:ext uri="{FF2B5EF4-FFF2-40B4-BE49-F238E27FC236}">
                <a16:creationId xmlns:a16="http://schemas.microsoft.com/office/drawing/2014/main" id="{0332CFE2-B906-2943-8CD1-01374C30015D}"/>
              </a:ext>
            </a:extLst>
          </p:cNvPr>
          <p:cNvSpPr/>
          <p:nvPr/>
        </p:nvSpPr>
        <p:spPr>
          <a:xfrm>
            <a:off x="785087" y="920364"/>
            <a:ext cx="4498964" cy="246221"/>
          </a:xfrm>
          <a:prstGeom prst="rect">
            <a:avLst/>
          </a:prstGeom>
        </p:spPr>
        <p:txBody>
          <a:bodyPr wrap="square" lIns="0" tIns="0" rIns="0" bIns="0">
            <a:spAutoFit/>
          </a:bodyPr>
          <a:lstStyle/>
          <a:p>
            <a:pPr marL="223838" indent="-223838">
              <a:spcAft>
                <a:spcPts val="600"/>
              </a:spcAft>
              <a:buFont typeface="+mj-lt"/>
              <a:buAutoNum type="arabicPeriod"/>
            </a:pPr>
            <a:r>
              <a:rPr lang="en-US" sz="1600" b="1" dirty="0">
                <a:solidFill>
                  <a:srgbClr val="EE4639"/>
                </a:solidFill>
                <a:latin typeface="Calibri" charset="0"/>
                <a:cs typeface="Calibri" charset="0"/>
              </a:rPr>
              <a:t>DIAGRAMA DE CAUSA Y EFECTO – Ejemplo 3</a:t>
            </a:r>
          </a:p>
        </p:txBody>
      </p:sp>
      <p:grpSp>
        <p:nvGrpSpPr>
          <p:cNvPr id="57" name="Agrupar 70">
            <a:extLst>
              <a:ext uri="{FF2B5EF4-FFF2-40B4-BE49-F238E27FC236}">
                <a16:creationId xmlns:a16="http://schemas.microsoft.com/office/drawing/2014/main" id="{CCE5F960-85CA-A04A-9FDF-24AC28210761}"/>
              </a:ext>
            </a:extLst>
          </p:cNvPr>
          <p:cNvGrpSpPr/>
          <p:nvPr/>
        </p:nvGrpSpPr>
        <p:grpSpPr>
          <a:xfrm>
            <a:off x="511902" y="912279"/>
            <a:ext cx="210869" cy="211672"/>
            <a:chOff x="511902" y="912278"/>
            <a:chExt cx="281320" cy="282391"/>
          </a:xfrm>
        </p:grpSpPr>
        <p:sp>
          <p:nvSpPr>
            <p:cNvPr id="58" name="Elipse 57">
              <a:extLst>
                <a:ext uri="{FF2B5EF4-FFF2-40B4-BE49-F238E27FC236}">
                  <a16:creationId xmlns:a16="http://schemas.microsoft.com/office/drawing/2014/main" id="{0E8E6C83-05FE-D146-A68B-01391A338390}"/>
                </a:ext>
              </a:extLst>
            </p:cNvPr>
            <p:cNvSpPr/>
            <p:nvPr/>
          </p:nvSpPr>
          <p:spPr>
            <a:xfrm rot="5400000">
              <a:off x="511366" y="912814"/>
              <a:ext cx="282391" cy="281320"/>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9" name="Imagen 58">
              <a:extLst>
                <a:ext uri="{FF2B5EF4-FFF2-40B4-BE49-F238E27FC236}">
                  <a16:creationId xmlns:a16="http://schemas.microsoft.com/office/drawing/2014/main" id="{34F0C6EA-1D71-0D42-8342-A8962BAD7280}"/>
                </a:ext>
              </a:extLst>
            </p:cNvPr>
            <p:cNvPicPr>
              <a:picLocks noChangeAspect="1"/>
            </p:cNvPicPr>
            <p:nvPr/>
          </p:nvPicPr>
          <p:blipFill>
            <a:blip r:embed="rId3">
              <a:alphaModFix/>
              <a:lum bright="100000" contrast="100000"/>
            </a:blip>
            <a:stretch>
              <a:fillRect/>
            </a:stretch>
          </p:blipFill>
          <p:spPr>
            <a:xfrm rot="5400000">
              <a:off x="578093" y="979006"/>
              <a:ext cx="148937" cy="148937"/>
            </a:xfrm>
            <a:prstGeom prst="rect">
              <a:avLst/>
            </a:prstGeom>
          </p:spPr>
        </p:pic>
      </p:grpSp>
      <p:sp>
        <p:nvSpPr>
          <p:cNvPr id="63" name="Elipse 62">
            <a:extLst>
              <a:ext uri="{FF2B5EF4-FFF2-40B4-BE49-F238E27FC236}">
                <a16:creationId xmlns:a16="http://schemas.microsoft.com/office/drawing/2014/main" id="{9996116E-E6F2-D044-A90B-BF59620ED5E5}"/>
              </a:ext>
            </a:extLst>
          </p:cNvPr>
          <p:cNvSpPr/>
          <p:nvPr/>
        </p:nvSpPr>
        <p:spPr>
          <a:xfrm rot="5400000">
            <a:off x="511500" y="912681"/>
            <a:ext cx="211672" cy="210869"/>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4" name="Imagen 63">
            <a:extLst>
              <a:ext uri="{FF2B5EF4-FFF2-40B4-BE49-F238E27FC236}">
                <a16:creationId xmlns:a16="http://schemas.microsoft.com/office/drawing/2014/main" id="{1C6BB2CB-1731-734A-B042-E26B06D44F68}"/>
              </a:ext>
            </a:extLst>
          </p:cNvPr>
          <p:cNvPicPr>
            <a:picLocks noChangeAspect="1"/>
          </p:cNvPicPr>
          <p:nvPr/>
        </p:nvPicPr>
        <p:blipFill>
          <a:blip r:embed="rId4"/>
          <a:stretch>
            <a:fillRect/>
          </a:stretch>
        </p:blipFill>
        <p:spPr>
          <a:xfrm>
            <a:off x="566792" y="966062"/>
            <a:ext cx="101088" cy="104106"/>
          </a:xfrm>
          <a:prstGeom prst="rect">
            <a:avLst/>
          </a:prstGeom>
        </p:spPr>
      </p:pic>
      <p:cxnSp>
        <p:nvCxnSpPr>
          <p:cNvPr id="69" name="Conector recto de flecha 68">
            <a:extLst>
              <a:ext uri="{FF2B5EF4-FFF2-40B4-BE49-F238E27FC236}">
                <a16:creationId xmlns:a16="http://schemas.microsoft.com/office/drawing/2014/main" id="{ECCB05A8-CEAB-4D94-BD67-9C881CA5BE1B}"/>
              </a:ext>
            </a:extLst>
          </p:cNvPr>
          <p:cNvCxnSpPr/>
          <p:nvPr/>
        </p:nvCxnSpPr>
        <p:spPr>
          <a:xfrm flipV="1">
            <a:off x="859426" y="3234758"/>
            <a:ext cx="1185478" cy="1396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B3BDB973-AC20-440A-A625-322BA94EF60C}"/>
              </a:ext>
            </a:extLst>
          </p:cNvPr>
          <p:cNvCxnSpPr/>
          <p:nvPr/>
        </p:nvCxnSpPr>
        <p:spPr>
          <a:xfrm flipH="1">
            <a:off x="1338676" y="4084754"/>
            <a:ext cx="10173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CuadroTexto 79">
            <a:extLst>
              <a:ext uri="{FF2B5EF4-FFF2-40B4-BE49-F238E27FC236}">
                <a16:creationId xmlns:a16="http://schemas.microsoft.com/office/drawing/2014/main" id="{DBE35A94-A10E-4308-BD07-4DCF80D1B035}"/>
              </a:ext>
            </a:extLst>
          </p:cNvPr>
          <p:cNvSpPr txBox="1"/>
          <p:nvPr/>
        </p:nvSpPr>
        <p:spPr>
          <a:xfrm>
            <a:off x="1616084" y="3677454"/>
            <a:ext cx="685422" cy="369332"/>
          </a:xfrm>
          <a:prstGeom prst="rect">
            <a:avLst/>
          </a:prstGeom>
          <a:noFill/>
        </p:spPr>
        <p:txBody>
          <a:bodyPr wrap="square" lIns="0" tIns="0" rIns="0" bIns="0" rtlCol="0">
            <a:spAutoFit/>
          </a:bodyPr>
          <a:lstStyle/>
          <a:p>
            <a:pPr algn="ctr"/>
            <a:r>
              <a:rPr lang="es-PE" sz="800" dirty="0"/>
              <a:t>Fallos en los sistemas de control</a:t>
            </a:r>
            <a:endParaRPr lang="es-ES_tradnl" sz="800" dirty="0">
              <a:latin typeface="Calibri" charset="0"/>
              <a:ea typeface="Calibri" charset="0"/>
              <a:cs typeface="Calibri" charset="0"/>
            </a:endParaRPr>
          </a:p>
        </p:txBody>
      </p:sp>
      <p:cxnSp>
        <p:nvCxnSpPr>
          <p:cNvPr id="86" name="Conector recto de flecha 85">
            <a:extLst>
              <a:ext uri="{FF2B5EF4-FFF2-40B4-BE49-F238E27FC236}">
                <a16:creationId xmlns:a16="http://schemas.microsoft.com/office/drawing/2014/main" id="{1AB73D97-91D6-427E-AA3D-63D707208817}"/>
              </a:ext>
            </a:extLst>
          </p:cNvPr>
          <p:cNvCxnSpPr/>
          <p:nvPr/>
        </p:nvCxnSpPr>
        <p:spPr>
          <a:xfrm>
            <a:off x="859426" y="3607501"/>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CuadroTexto 86">
            <a:extLst>
              <a:ext uri="{FF2B5EF4-FFF2-40B4-BE49-F238E27FC236}">
                <a16:creationId xmlns:a16="http://schemas.microsoft.com/office/drawing/2014/main" id="{BD7D0B18-5E62-4A47-A97C-58F87E12992F}"/>
              </a:ext>
            </a:extLst>
          </p:cNvPr>
          <p:cNvSpPr txBox="1"/>
          <p:nvPr/>
        </p:nvSpPr>
        <p:spPr>
          <a:xfrm>
            <a:off x="878705" y="3302480"/>
            <a:ext cx="881167" cy="246221"/>
          </a:xfrm>
          <a:prstGeom prst="rect">
            <a:avLst/>
          </a:prstGeom>
          <a:noFill/>
        </p:spPr>
        <p:txBody>
          <a:bodyPr wrap="square" lIns="0" tIns="0" rIns="0" bIns="0" rtlCol="0">
            <a:spAutoFit/>
          </a:bodyPr>
          <a:lstStyle/>
          <a:p>
            <a:pPr algn="ctr"/>
            <a:r>
              <a:rPr lang="es-PE" sz="800" dirty="0"/>
              <a:t>Falta de retroalimentación</a:t>
            </a:r>
            <a:endParaRPr lang="es-ES_tradnl" sz="800" dirty="0">
              <a:latin typeface="Calibri" charset="0"/>
              <a:ea typeface="Calibri" charset="0"/>
              <a:cs typeface="Calibri" charset="0"/>
            </a:endParaRPr>
          </a:p>
        </p:txBody>
      </p:sp>
      <p:cxnSp>
        <p:nvCxnSpPr>
          <p:cNvPr id="88" name="Conector recto de flecha 87">
            <a:extLst>
              <a:ext uri="{FF2B5EF4-FFF2-40B4-BE49-F238E27FC236}">
                <a16:creationId xmlns:a16="http://schemas.microsoft.com/office/drawing/2014/main" id="{34CAB26D-672A-4D0D-B72A-88D280F660B1}"/>
              </a:ext>
            </a:extLst>
          </p:cNvPr>
          <p:cNvCxnSpPr/>
          <p:nvPr/>
        </p:nvCxnSpPr>
        <p:spPr>
          <a:xfrm>
            <a:off x="305286" y="4236482"/>
            <a:ext cx="8700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uadroTexto 91">
            <a:extLst>
              <a:ext uri="{FF2B5EF4-FFF2-40B4-BE49-F238E27FC236}">
                <a16:creationId xmlns:a16="http://schemas.microsoft.com/office/drawing/2014/main" id="{579F10D5-031C-46B7-A380-26CFBB1EC9C4}"/>
              </a:ext>
            </a:extLst>
          </p:cNvPr>
          <p:cNvSpPr txBox="1"/>
          <p:nvPr/>
        </p:nvSpPr>
        <p:spPr>
          <a:xfrm>
            <a:off x="424404" y="3941541"/>
            <a:ext cx="596733" cy="246221"/>
          </a:xfrm>
          <a:prstGeom prst="rect">
            <a:avLst/>
          </a:prstGeom>
          <a:noFill/>
        </p:spPr>
        <p:txBody>
          <a:bodyPr wrap="square" lIns="0" tIns="0" rIns="0" bIns="0" rtlCol="0">
            <a:spAutoFit/>
          </a:bodyPr>
          <a:lstStyle/>
          <a:p>
            <a:pPr algn="ctr"/>
            <a:r>
              <a:rPr lang="es-PE" sz="800" dirty="0"/>
              <a:t>Indicadores inadecuados</a:t>
            </a:r>
            <a:endParaRPr lang="es-ES_tradnl" sz="800" dirty="0">
              <a:latin typeface="Calibri" charset="0"/>
              <a:ea typeface="Calibri" charset="0"/>
              <a:cs typeface="Calibri" charset="0"/>
            </a:endParaRPr>
          </a:p>
        </p:txBody>
      </p:sp>
      <p:sp>
        <p:nvSpPr>
          <p:cNvPr id="97" name="Rectángulo redondeado 5">
            <a:extLst>
              <a:ext uri="{FF2B5EF4-FFF2-40B4-BE49-F238E27FC236}">
                <a16:creationId xmlns:a16="http://schemas.microsoft.com/office/drawing/2014/main" id="{D9AFABB7-EEC5-4C49-8E67-C205553DE25A}"/>
              </a:ext>
            </a:extLst>
          </p:cNvPr>
          <p:cNvSpPr/>
          <p:nvPr/>
        </p:nvSpPr>
        <p:spPr>
          <a:xfrm>
            <a:off x="180186" y="4627264"/>
            <a:ext cx="1044416" cy="29438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latin typeface="Calibri" charset="0"/>
                <a:ea typeface="Calibri" charset="0"/>
                <a:cs typeface="Calibri" charset="0"/>
              </a:rPr>
              <a:t>Mediciones</a:t>
            </a:r>
          </a:p>
        </p:txBody>
      </p:sp>
      <p:cxnSp>
        <p:nvCxnSpPr>
          <p:cNvPr id="62" name="Conector recto de flecha 61">
            <a:extLst>
              <a:ext uri="{FF2B5EF4-FFF2-40B4-BE49-F238E27FC236}">
                <a16:creationId xmlns:a16="http://schemas.microsoft.com/office/drawing/2014/main" id="{6494A02F-8800-481E-9A2C-8DC1C9220763}"/>
              </a:ext>
            </a:extLst>
          </p:cNvPr>
          <p:cNvCxnSpPr>
            <a:cxnSpLocks/>
          </p:cNvCxnSpPr>
          <p:nvPr/>
        </p:nvCxnSpPr>
        <p:spPr>
          <a:xfrm flipH="1">
            <a:off x="2695403" y="2613355"/>
            <a:ext cx="138230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399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25303</TotalTime>
  <Words>5374</Words>
  <Application>Microsoft Office PowerPoint</Application>
  <PresentationFormat>Presentación en pantalla (16:10)</PresentationFormat>
  <Paragraphs>1633</Paragraphs>
  <Slides>54</Slides>
  <Notes>39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54</vt:i4>
      </vt:variant>
    </vt:vector>
  </HeadingPairs>
  <TitlesOfParts>
    <vt:vector size="63" baseType="lpstr">
      <vt:lpstr>Arial</vt:lpstr>
      <vt:lpstr>Calibri</vt:lpstr>
      <vt:lpstr>Calibri Light</vt:lpstr>
      <vt:lpstr>Graphik Bold</vt:lpstr>
      <vt:lpstr>Graphik Medium</vt:lpstr>
      <vt:lpstr>Graphik Regular</vt:lpstr>
      <vt:lpstr>Times New Roman</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Katia Elizabeth Garvich San Martin</cp:lastModifiedBy>
  <cp:revision>1624</cp:revision>
  <dcterms:created xsi:type="dcterms:W3CDTF">2006-06-01T21:36:52Z</dcterms:created>
  <dcterms:modified xsi:type="dcterms:W3CDTF">2024-11-22T18:56:45Z</dcterms:modified>
</cp:coreProperties>
</file>